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3"/>
    <p:sldId id="318" r:id="rId4"/>
    <p:sldId id="319" r:id="rId5"/>
    <p:sldId id="258" r:id="rId6"/>
    <p:sldId id="991" r:id="rId7"/>
    <p:sldId id="311" r:id="rId8"/>
    <p:sldId id="2220" r:id="rId9"/>
    <p:sldId id="1986" r:id="rId11"/>
    <p:sldId id="338" r:id="rId12"/>
    <p:sldId id="2051" r:id="rId13"/>
    <p:sldId id="2047" r:id="rId14"/>
    <p:sldId id="967" r:id="rId15"/>
    <p:sldId id="2053" r:id="rId16"/>
    <p:sldId id="511" r:id="rId17"/>
    <p:sldId id="1566" r:id="rId18"/>
    <p:sldId id="1608" r:id="rId19"/>
    <p:sldId id="1599" r:id="rId20"/>
    <p:sldId id="2042" r:id="rId21"/>
    <p:sldId id="2043" r:id="rId22"/>
    <p:sldId id="2771" r:id="rId23"/>
    <p:sldId id="2774" r:id="rId24"/>
    <p:sldId id="2775" r:id="rId25"/>
    <p:sldId id="803" r:id="rId26"/>
    <p:sldId id="804" r:id="rId27"/>
    <p:sldId id="874" r:id="rId28"/>
    <p:sldId id="2577" r:id="rId29"/>
    <p:sldId id="2772" r:id="rId30"/>
    <p:sldId id="305" r:id="rId31"/>
    <p:sldId id="308" r:id="rId32"/>
    <p:sldId id="276" r:id="rId33"/>
    <p:sldId id="345" r:id="rId34"/>
    <p:sldId id="2052" r:id="rId35"/>
    <p:sldId id="983" r:id="rId36"/>
    <p:sldId id="833" r:id="rId37"/>
    <p:sldId id="31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3471"/>
  </p:normalViewPr>
  <p:slideViewPr>
    <p:cSldViewPr snapToGrid="0" snapToObjects="1">
      <p:cViewPr varScale="1">
        <p:scale>
          <a:sx n="104" d="100"/>
          <a:sy n="104" d="100"/>
        </p:scale>
        <p:origin x="19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AF289-5A03-FE41-A3C6-7D08D25E76BA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1BB7F2-3F22-0F4F-B414-27D212D3BBD4}">
      <dgm:prSet phldrT="[文本]" custT="1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发现与定义问题的能力</a:t>
          </a:r>
        </a:p>
      </dgm:t>
    </dgm:pt>
    <dgm:pt modelId="{1C9A048F-10D4-B14A-956E-0F4F0A45D574}" cxnId="{9040B9B9-26BF-D749-8E3C-16002EA88320}" type="parTrans">
      <dgm:prSet/>
      <dgm:spPr/>
      <dgm:t>
        <a:bodyPr/>
        <a:lstStyle/>
        <a:p>
          <a:endParaRPr lang="zh-CN" altLang="en-US"/>
        </a:p>
      </dgm:t>
    </dgm:pt>
    <dgm:pt modelId="{8F598B78-87BE-B041-BF6F-706BCE54AAB4}" cxnId="{9040B9B9-26BF-D749-8E3C-16002EA88320}" type="sibTrans">
      <dgm:prSet/>
      <dgm:spPr/>
      <dgm:t>
        <a:bodyPr/>
        <a:lstStyle/>
        <a:p>
          <a:endParaRPr lang="zh-CN" altLang="en-US"/>
        </a:p>
      </dgm:t>
    </dgm:pt>
    <dgm:pt modelId="{D66256C1-B0B4-734D-B062-682C7ED22255}">
      <dgm:prSet phldrT="[文本]" custT="1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分析与解决问题的能力</a:t>
          </a:r>
        </a:p>
      </dgm:t>
    </dgm:pt>
    <dgm:pt modelId="{A982A7E1-5D0F-AC4C-9195-4DE25C2FF17F}" cxnId="{7F178F8F-43B4-B947-9C31-CFBCF9AF82E7}" type="parTrans">
      <dgm:prSet/>
      <dgm:spPr/>
      <dgm:t>
        <a:bodyPr/>
        <a:lstStyle/>
        <a:p>
          <a:endParaRPr lang="zh-CN" altLang="en-US"/>
        </a:p>
      </dgm:t>
    </dgm:pt>
    <dgm:pt modelId="{CAF19498-E5CD-F54D-8820-53A2FE27F5A2}" cxnId="{7F178F8F-43B4-B947-9C31-CFBCF9AF82E7}" type="sibTrans">
      <dgm:prSet/>
      <dgm:spPr/>
      <dgm:t>
        <a:bodyPr/>
        <a:lstStyle/>
        <a:p>
          <a:endParaRPr lang="zh-CN" altLang="en-US"/>
        </a:p>
      </dgm:t>
    </dgm:pt>
    <dgm:pt modelId="{E5DC4A4D-2E35-604B-B249-346E84840CAB}">
      <dgm:prSet phldrT="[文本]" custT="1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独立承担关键任务的能力与韧性</a:t>
          </a:r>
        </a:p>
      </dgm:t>
    </dgm:pt>
    <dgm:pt modelId="{7FCCAB8A-7FBA-0A45-8A63-A24A1D43D8D8}" cxnId="{43AB499A-F1A8-C948-90EC-0A4F0C1A1389}" type="parTrans">
      <dgm:prSet/>
      <dgm:spPr/>
      <dgm:t>
        <a:bodyPr/>
        <a:lstStyle/>
        <a:p>
          <a:endParaRPr lang="zh-CN" altLang="en-US"/>
        </a:p>
      </dgm:t>
    </dgm:pt>
    <dgm:pt modelId="{4E43DB27-0292-244B-8964-43AE27018D9C}" cxnId="{43AB499A-F1A8-C948-90EC-0A4F0C1A1389}" type="sibTrans">
      <dgm:prSet/>
      <dgm:spPr/>
      <dgm:t>
        <a:bodyPr/>
        <a:lstStyle/>
        <a:p>
          <a:endParaRPr lang="zh-CN" altLang="en-US"/>
        </a:p>
      </dgm:t>
    </dgm:pt>
    <dgm:pt modelId="{CD37A249-B15D-CF45-AD01-F840156CDD9F}">
      <dgm:prSet phldrT="[文本]" custT="1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独立思考与自我批判的能力</a:t>
          </a:r>
        </a:p>
      </dgm:t>
    </dgm:pt>
    <dgm:pt modelId="{5C776642-4C66-1340-A3AE-339DCAEB5B52}" cxnId="{0EE5F1E5-F1C5-5D41-876E-87D0AA3B542F}" type="parTrans">
      <dgm:prSet/>
      <dgm:spPr/>
      <dgm:t>
        <a:bodyPr/>
        <a:lstStyle/>
        <a:p>
          <a:endParaRPr lang="zh-CN" altLang="en-US"/>
        </a:p>
      </dgm:t>
    </dgm:pt>
    <dgm:pt modelId="{6ABE515F-26F8-8E4A-B8AE-9B1604FB63DD}" cxnId="{0EE5F1E5-F1C5-5D41-876E-87D0AA3B542F}" type="sibTrans">
      <dgm:prSet/>
      <dgm:spPr/>
      <dgm:t>
        <a:bodyPr/>
        <a:lstStyle/>
        <a:p>
          <a:endParaRPr lang="zh-CN" altLang="en-US"/>
        </a:p>
      </dgm:t>
    </dgm:pt>
    <dgm:pt modelId="{2551A956-A5EE-1545-AA16-9F56C1FAF119}">
      <dgm:prSet phldrT="[文本]" custT="1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清晰的逻辑与表达能力</a:t>
          </a:r>
        </a:p>
      </dgm:t>
    </dgm:pt>
    <dgm:pt modelId="{A04D9C8C-741F-AF45-9C94-AEE4BAE768E1}" cxnId="{609DF1BA-717A-1C40-A2C4-C86490AF6908}" type="parTrans">
      <dgm:prSet/>
      <dgm:spPr/>
      <dgm:t>
        <a:bodyPr/>
        <a:lstStyle/>
        <a:p>
          <a:endParaRPr lang="zh-CN" altLang="en-US"/>
        </a:p>
      </dgm:t>
    </dgm:pt>
    <dgm:pt modelId="{B43AFD4C-A2A9-B84B-815D-862FFD6CA703}" cxnId="{609DF1BA-717A-1C40-A2C4-C86490AF6908}" type="sibTrans">
      <dgm:prSet/>
      <dgm:spPr/>
      <dgm:t>
        <a:bodyPr/>
        <a:lstStyle/>
        <a:p>
          <a:endParaRPr lang="zh-CN" altLang="en-US"/>
        </a:p>
      </dgm:t>
    </dgm:pt>
    <dgm:pt modelId="{12519B7B-B8FC-E24D-8063-80704A70DB84}" type="pres">
      <dgm:prSet presAssocID="{6AFAF289-5A03-FE41-A3C6-7D08D25E76BA}" presName="linear" presStyleCnt="0">
        <dgm:presLayoutVars>
          <dgm:dir/>
          <dgm:animLvl val="lvl"/>
          <dgm:resizeHandles val="exact"/>
        </dgm:presLayoutVars>
      </dgm:prSet>
      <dgm:spPr/>
    </dgm:pt>
    <dgm:pt modelId="{9583885D-6FBF-D64C-A06A-CBE402493B7B}" type="pres">
      <dgm:prSet presAssocID="{731BB7F2-3F22-0F4F-B414-27D212D3BBD4}" presName="parentLin" presStyleCnt="0"/>
      <dgm:spPr/>
    </dgm:pt>
    <dgm:pt modelId="{E5B642D3-F9F7-AA42-93D9-5A13498D81D6}" type="pres">
      <dgm:prSet presAssocID="{731BB7F2-3F22-0F4F-B414-27D212D3BBD4}" presName="parentLeftMargin" presStyleLbl="node1" presStyleIdx="0" presStyleCnt="5"/>
      <dgm:spPr/>
    </dgm:pt>
    <dgm:pt modelId="{B481C003-F91B-F040-AD0D-9BE81E69BE72}" type="pres">
      <dgm:prSet presAssocID="{731BB7F2-3F22-0F4F-B414-27D212D3BB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35E914-8166-E145-B9A0-2E41D937991A}" type="pres">
      <dgm:prSet presAssocID="{731BB7F2-3F22-0F4F-B414-27D212D3BBD4}" presName="negativeSpace" presStyleCnt="0"/>
      <dgm:spPr/>
    </dgm:pt>
    <dgm:pt modelId="{D379733D-48C1-A648-91EE-86FDB40DD184}" type="pres">
      <dgm:prSet presAssocID="{731BB7F2-3F22-0F4F-B414-27D212D3BBD4}" presName="childText" presStyleLbl="conFgAcc1" presStyleIdx="0" presStyleCnt="5">
        <dgm:presLayoutVars>
          <dgm:bulletEnabled val="1"/>
        </dgm:presLayoutVars>
      </dgm:prSet>
      <dgm:spPr/>
    </dgm:pt>
    <dgm:pt modelId="{FC5C5380-9C1A-704D-BFEF-DCF835C24212}" type="pres">
      <dgm:prSet presAssocID="{8F598B78-87BE-B041-BF6F-706BCE54AAB4}" presName="spaceBetweenRectangles" presStyleCnt="0"/>
      <dgm:spPr/>
    </dgm:pt>
    <dgm:pt modelId="{1BB2DE57-DD09-4449-A5F6-1235B526CA47}" type="pres">
      <dgm:prSet presAssocID="{D66256C1-B0B4-734D-B062-682C7ED22255}" presName="parentLin" presStyleCnt="0"/>
      <dgm:spPr/>
    </dgm:pt>
    <dgm:pt modelId="{401A2085-7FE6-054F-8076-4AC5A82F34E3}" type="pres">
      <dgm:prSet presAssocID="{D66256C1-B0B4-734D-B062-682C7ED22255}" presName="parentLeftMargin" presStyleLbl="node1" presStyleIdx="0" presStyleCnt="5"/>
      <dgm:spPr/>
    </dgm:pt>
    <dgm:pt modelId="{50B4A4C7-66C7-A34F-893B-30967E9C310D}" type="pres">
      <dgm:prSet presAssocID="{D66256C1-B0B4-734D-B062-682C7ED2225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EA99707-E4A9-C248-AB52-F6999BE9CC74}" type="pres">
      <dgm:prSet presAssocID="{D66256C1-B0B4-734D-B062-682C7ED22255}" presName="negativeSpace" presStyleCnt="0"/>
      <dgm:spPr/>
    </dgm:pt>
    <dgm:pt modelId="{0ED55858-2A15-8A4C-AC4F-9C522ECE364D}" type="pres">
      <dgm:prSet presAssocID="{D66256C1-B0B4-734D-B062-682C7ED22255}" presName="childText" presStyleLbl="conFgAcc1" presStyleIdx="1" presStyleCnt="5">
        <dgm:presLayoutVars>
          <dgm:bulletEnabled val="1"/>
        </dgm:presLayoutVars>
      </dgm:prSet>
      <dgm:spPr/>
    </dgm:pt>
    <dgm:pt modelId="{4DA97F66-707F-9E47-BB23-3C7C75708C2D}" type="pres">
      <dgm:prSet presAssocID="{CAF19498-E5CD-F54D-8820-53A2FE27F5A2}" presName="spaceBetweenRectangles" presStyleCnt="0"/>
      <dgm:spPr/>
    </dgm:pt>
    <dgm:pt modelId="{F3370C16-3322-9F4C-B65E-50332746B59B}" type="pres">
      <dgm:prSet presAssocID="{E5DC4A4D-2E35-604B-B249-346E84840CAB}" presName="parentLin" presStyleCnt="0"/>
      <dgm:spPr/>
    </dgm:pt>
    <dgm:pt modelId="{502E4466-1E95-8140-BBA6-1F3E3E5C9277}" type="pres">
      <dgm:prSet presAssocID="{E5DC4A4D-2E35-604B-B249-346E84840CAB}" presName="parentLeftMargin" presStyleLbl="node1" presStyleIdx="1" presStyleCnt="5"/>
      <dgm:spPr/>
    </dgm:pt>
    <dgm:pt modelId="{6BF06299-BF87-3749-9834-154D17D1E52D}" type="pres">
      <dgm:prSet presAssocID="{E5DC4A4D-2E35-604B-B249-346E84840C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00BF463-4556-4741-8B8D-B7B0B8F63A9D}" type="pres">
      <dgm:prSet presAssocID="{E5DC4A4D-2E35-604B-B249-346E84840CAB}" presName="negativeSpace" presStyleCnt="0"/>
      <dgm:spPr/>
    </dgm:pt>
    <dgm:pt modelId="{6ACD60F2-F691-DB4E-949C-F30E888ECEA3}" type="pres">
      <dgm:prSet presAssocID="{E5DC4A4D-2E35-604B-B249-346E84840CAB}" presName="childText" presStyleLbl="conFgAcc1" presStyleIdx="2" presStyleCnt="5">
        <dgm:presLayoutVars>
          <dgm:bulletEnabled val="1"/>
        </dgm:presLayoutVars>
      </dgm:prSet>
      <dgm:spPr/>
    </dgm:pt>
    <dgm:pt modelId="{1E770A59-08B2-EA4B-BF90-950C9A334AA1}" type="pres">
      <dgm:prSet presAssocID="{4E43DB27-0292-244B-8964-43AE27018D9C}" presName="spaceBetweenRectangles" presStyleCnt="0"/>
      <dgm:spPr/>
    </dgm:pt>
    <dgm:pt modelId="{7AE556CE-77D8-844B-87BD-42C5C224A934}" type="pres">
      <dgm:prSet presAssocID="{CD37A249-B15D-CF45-AD01-F840156CDD9F}" presName="parentLin" presStyleCnt="0"/>
      <dgm:spPr/>
    </dgm:pt>
    <dgm:pt modelId="{64A3D7DB-705A-7846-9BF0-1DE53337F15E}" type="pres">
      <dgm:prSet presAssocID="{CD37A249-B15D-CF45-AD01-F840156CDD9F}" presName="parentLeftMargin" presStyleLbl="node1" presStyleIdx="2" presStyleCnt="5"/>
      <dgm:spPr/>
    </dgm:pt>
    <dgm:pt modelId="{9903726E-4624-AD40-9A6A-E6CCB7264E71}" type="pres">
      <dgm:prSet presAssocID="{CD37A249-B15D-CF45-AD01-F840156CDD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49BFF79-0B3F-F24C-986A-A2145EEB8400}" type="pres">
      <dgm:prSet presAssocID="{CD37A249-B15D-CF45-AD01-F840156CDD9F}" presName="negativeSpace" presStyleCnt="0"/>
      <dgm:spPr/>
    </dgm:pt>
    <dgm:pt modelId="{5FE4D679-BF2B-0744-B59C-FBC82DC3C340}" type="pres">
      <dgm:prSet presAssocID="{CD37A249-B15D-CF45-AD01-F840156CDD9F}" presName="childText" presStyleLbl="conFgAcc1" presStyleIdx="3" presStyleCnt="5">
        <dgm:presLayoutVars>
          <dgm:bulletEnabled val="1"/>
        </dgm:presLayoutVars>
      </dgm:prSet>
      <dgm:spPr/>
    </dgm:pt>
    <dgm:pt modelId="{B055FF35-FBD8-C849-A1E0-6C6AE1F6A53E}" type="pres">
      <dgm:prSet presAssocID="{6ABE515F-26F8-8E4A-B8AE-9B1604FB63DD}" presName="spaceBetweenRectangles" presStyleCnt="0"/>
      <dgm:spPr/>
    </dgm:pt>
    <dgm:pt modelId="{073DABA4-F701-E04E-9D96-AFD461A3EABC}" type="pres">
      <dgm:prSet presAssocID="{2551A956-A5EE-1545-AA16-9F56C1FAF119}" presName="parentLin" presStyleCnt="0"/>
      <dgm:spPr/>
    </dgm:pt>
    <dgm:pt modelId="{83462D47-F989-054A-B911-F27CBCE2A13C}" type="pres">
      <dgm:prSet presAssocID="{2551A956-A5EE-1545-AA16-9F56C1FAF119}" presName="parentLeftMargin" presStyleLbl="node1" presStyleIdx="3" presStyleCnt="5"/>
      <dgm:spPr/>
    </dgm:pt>
    <dgm:pt modelId="{9F63FB55-8670-FD43-9376-8425D2CD7F15}" type="pres">
      <dgm:prSet presAssocID="{2551A956-A5EE-1545-AA16-9F56C1FAF11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B6C63AE-89A0-8D41-B551-23ED64A2473B}" type="pres">
      <dgm:prSet presAssocID="{2551A956-A5EE-1545-AA16-9F56C1FAF119}" presName="negativeSpace" presStyleCnt="0"/>
      <dgm:spPr/>
    </dgm:pt>
    <dgm:pt modelId="{9B390A20-4A3D-4940-9176-81CC154D675F}" type="pres">
      <dgm:prSet presAssocID="{2551A956-A5EE-1545-AA16-9F56C1FAF11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47FA83C-1C74-6745-96D5-340C003D5049}" type="presOf" srcId="{2551A956-A5EE-1545-AA16-9F56C1FAF119}" destId="{9F63FB55-8670-FD43-9376-8425D2CD7F15}" srcOrd="1" destOrd="0" presId="urn:microsoft.com/office/officeart/2005/8/layout/list1"/>
    <dgm:cxn modelId="{1AE67F44-560A-8642-BC30-41E3925CD404}" type="presOf" srcId="{E5DC4A4D-2E35-604B-B249-346E84840CAB}" destId="{6BF06299-BF87-3749-9834-154D17D1E52D}" srcOrd="1" destOrd="0" presId="urn:microsoft.com/office/officeart/2005/8/layout/list1"/>
    <dgm:cxn modelId="{AE248260-1B2C-6744-AB3F-EE48FC88E575}" type="presOf" srcId="{731BB7F2-3F22-0F4F-B414-27D212D3BBD4}" destId="{E5B642D3-F9F7-AA42-93D9-5A13498D81D6}" srcOrd="0" destOrd="0" presId="urn:microsoft.com/office/officeart/2005/8/layout/list1"/>
    <dgm:cxn modelId="{7F178F8F-43B4-B947-9C31-CFBCF9AF82E7}" srcId="{6AFAF289-5A03-FE41-A3C6-7D08D25E76BA}" destId="{D66256C1-B0B4-734D-B062-682C7ED22255}" srcOrd="1" destOrd="0" parTransId="{A982A7E1-5D0F-AC4C-9195-4DE25C2FF17F}" sibTransId="{CAF19498-E5CD-F54D-8820-53A2FE27F5A2}"/>
    <dgm:cxn modelId="{61620392-9997-9B4F-A0C1-67B7ED5E2024}" type="presOf" srcId="{CD37A249-B15D-CF45-AD01-F840156CDD9F}" destId="{9903726E-4624-AD40-9A6A-E6CCB7264E71}" srcOrd="1" destOrd="0" presId="urn:microsoft.com/office/officeart/2005/8/layout/list1"/>
    <dgm:cxn modelId="{43AB499A-F1A8-C948-90EC-0A4F0C1A1389}" srcId="{6AFAF289-5A03-FE41-A3C6-7D08D25E76BA}" destId="{E5DC4A4D-2E35-604B-B249-346E84840CAB}" srcOrd="2" destOrd="0" parTransId="{7FCCAB8A-7FBA-0A45-8A63-A24A1D43D8D8}" sibTransId="{4E43DB27-0292-244B-8964-43AE27018D9C}"/>
    <dgm:cxn modelId="{9040B9B9-26BF-D749-8E3C-16002EA88320}" srcId="{6AFAF289-5A03-FE41-A3C6-7D08D25E76BA}" destId="{731BB7F2-3F22-0F4F-B414-27D212D3BBD4}" srcOrd="0" destOrd="0" parTransId="{1C9A048F-10D4-B14A-956E-0F4F0A45D574}" sibTransId="{8F598B78-87BE-B041-BF6F-706BCE54AAB4}"/>
    <dgm:cxn modelId="{609DF1BA-717A-1C40-A2C4-C86490AF6908}" srcId="{6AFAF289-5A03-FE41-A3C6-7D08D25E76BA}" destId="{2551A956-A5EE-1545-AA16-9F56C1FAF119}" srcOrd="4" destOrd="0" parTransId="{A04D9C8C-741F-AF45-9C94-AEE4BAE768E1}" sibTransId="{B43AFD4C-A2A9-B84B-815D-862FFD6CA703}"/>
    <dgm:cxn modelId="{1B6E85BD-9ED9-764B-81B6-55A662A48578}" type="presOf" srcId="{D66256C1-B0B4-734D-B062-682C7ED22255}" destId="{401A2085-7FE6-054F-8076-4AC5A82F34E3}" srcOrd="0" destOrd="0" presId="urn:microsoft.com/office/officeart/2005/8/layout/list1"/>
    <dgm:cxn modelId="{8D4DE8C8-03D9-854F-8395-D7503BF78352}" type="presOf" srcId="{6AFAF289-5A03-FE41-A3C6-7D08D25E76BA}" destId="{12519B7B-B8FC-E24D-8063-80704A70DB84}" srcOrd="0" destOrd="0" presId="urn:microsoft.com/office/officeart/2005/8/layout/list1"/>
    <dgm:cxn modelId="{AFC6F7C8-D194-4745-83AF-51B831636CB6}" type="presOf" srcId="{CD37A249-B15D-CF45-AD01-F840156CDD9F}" destId="{64A3D7DB-705A-7846-9BF0-1DE53337F15E}" srcOrd="0" destOrd="0" presId="urn:microsoft.com/office/officeart/2005/8/layout/list1"/>
    <dgm:cxn modelId="{2C4A52CB-6DC7-EE4E-B49B-D4CF5FD964B4}" type="presOf" srcId="{731BB7F2-3F22-0F4F-B414-27D212D3BBD4}" destId="{B481C003-F91B-F040-AD0D-9BE81E69BE72}" srcOrd="1" destOrd="0" presId="urn:microsoft.com/office/officeart/2005/8/layout/list1"/>
    <dgm:cxn modelId="{1750B3D4-FD65-F24C-809E-EB8FA15B6863}" type="presOf" srcId="{D66256C1-B0B4-734D-B062-682C7ED22255}" destId="{50B4A4C7-66C7-A34F-893B-30967E9C310D}" srcOrd="1" destOrd="0" presId="urn:microsoft.com/office/officeart/2005/8/layout/list1"/>
    <dgm:cxn modelId="{73F754D9-6DF6-E94F-B796-5E7E2D8E002D}" type="presOf" srcId="{E5DC4A4D-2E35-604B-B249-346E84840CAB}" destId="{502E4466-1E95-8140-BBA6-1F3E3E5C9277}" srcOrd="0" destOrd="0" presId="urn:microsoft.com/office/officeart/2005/8/layout/list1"/>
    <dgm:cxn modelId="{C70FC6E0-9933-8D47-97F3-2CA1907B19B7}" type="presOf" srcId="{2551A956-A5EE-1545-AA16-9F56C1FAF119}" destId="{83462D47-F989-054A-B911-F27CBCE2A13C}" srcOrd="0" destOrd="0" presId="urn:microsoft.com/office/officeart/2005/8/layout/list1"/>
    <dgm:cxn modelId="{0EE5F1E5-F1C5-5D41-876E-87D0AA3B542F}" srcId="{6AFAF289-5A03-FE41-A3C6-7D08D25E76BA}" destId="{CD37A249-B15D-CF45-AD01-F840156CDD9F}" srcOrd="3" destOrd="0" parTransId="{5C776642-4C66-1340-A3AE-339DCAEB5B52}" sibTransId="{6ABE515F-26F8-8E4A-B8AE-9B1604FB63DD}"/>
    <dgm:cxn modelId="{F19C04A9-E630-BE4F-BB6A-DA32AF3988E8}" type="presParOf" srcId="{12519B7B-B8FC-E24D-8063-80704A70DB84}" destId="{9583885D-6FBF-D64C-A06A-CBE402493B7B}" srcOrd="0" destOrd="0" presId="urn:microsoft.com/office/officeart/2005/8/layout/list1"/>
    <dgm:cxn modelId="{08661581-B8D5-7542-B8A2-C60B38187460}" type="presParOf" srcId="{9583885D-6FBF-D64C-A06A-CBE402493B7B}" destId="{E5B642D3-F9F7-AA42-93D9-5A13498D81D6}" srcOrd="0" destOrd="0" presId="urn:microsoft.com/office/officeart/2005/8/layout/list1"/>
    <dgm:cxn modelId="{C38B7239-A867-4844-BCFA-A1E1046018D2}" type="presParOf" srcId="{9583885D-6FBF-D64C-A06A-CBE402493B7B}" destId="{B481C003-F91B-F040-AD0D-9BE81E69BE72}" srcOrd="1" destOrd="0" presId="urn:microsoft.com/office/officeart/2005/8/layout/list1"/>
    <dgm:cxn modelId="{B6C26E31-99C4-9E44-B35E-DAF667DBBB01}" type="presParOf" srcId="{12519B7B-B8FC-E24D-8063-80704A70DB84}" destId="{3D35E914-8166-E145-B9A0-2E41D937991A}" srcOrd="1" destOrd="0" presId="urn:microsoft.com/office/officeart/2005/8/layout/list1"/>
    <dgm:cxn modelId="{2B2C14F5-4BDE-204C-A2F7-6C489DE59896}" type="presParOf" srcId="{12519B7B-B8FC-E24D-8063-80704A70DB84}" destId="{D379733D-48C1-A648-91EE-86FDB40DD184}" srcOrd="2" destOrd="0" presId="urn:microsoft.com/office/officeart/2005/8/layout/list1"/>
    <dgm:cxn modelId="{5CEE66EE-4614-6A48-9408-93DFA5F87912}" type="presParOf" srcId="{12519B7B-B8FC-E24D-8063-80704A70DB84}" destId="{FC5C5380-9C1A-704D-BFEF-DCF835C24212}" srcOrd="3" destOrd="0" presId="urn:microsoft.com/office/officeart/2005/8/layout/list1"/>
    <dgm:cxn modelId="{DCFAAA55-041D-9D4E-9B8D-D1FF5D10A2E3}" type="presParOf" srcId="{12519B7B-B8FC-E24D-8063-80704A70DB84}" destId="{1BB2DE57-DD09-4449-A5F6-1235B526CA47}" srcOrd="4" destOrd="0" presId="urn:microsoft.com/office/officeart/2005/8/layout/list1"/>
    <dgm:cxn modelId="{4FCA0B84-2602-FF49-BE01-324B1B9A3390}" type="presParOf" srcId="{1BB2DE57-DD09-4449-A5F6-1235B526CA47}" destId="{401A2085-7FE6-054F-8076-4AC5A82F34E3}" srcOrd="0" destOrd="0" presId="urn:microsoft.com/office/officeart/2005/8/layout/list1"/>
    <dgm:cxn modelId="{B4DE56DA-A852-F941-B801-644A9DD97145}" type="presParOf" srcId="{1BB2DE57-DD09-4449-A5F6-1235B526CA47}" destId="{50B4A4C7-66C7-A34F-893B-30967E9C310D}" srcOrd="1" destOrd="0" presId="urn:microsoft.com/office/officeart/2005/8/layout/list1"/>
    <dgm:cxn modelId="{642DBC72-0076-8A43-AB0A-7CC27BD2EBCD}" type="presParOf" srcId="{12519B7B-B8FC-E24D-8063-80704A70DB84}" destId="{CEA99707-E4A9-C248-AB52-F6999BE9CC74}" srcOrd="5" destOrd="0" presId="urn:microsoft.com/office/officeart/2005/8/layout/list1"/>
    <dgm:cxn modelId="{5127768C-25B2-F340-B578-FBDB3C69C449}" type="presParOf" srcId="{12519B7B-B8FC-E24D-8063-80704A70DB84}" destId="{0ED55858-2A15-8A4C-AC4F-9C522ECE364D}" srcOrd="6" destOrd="0" presId="urn:microsoft.com/office/officeart/2005/8/layout/list1"/>
    <dgm:cxn modelId="{03487368-70A0-6547-9DFF-5FD36FC34B01}" type="presParOf" srcId="{12519B7B-B8FC-E24D-8063-80704A70DB84}" destId="{4DA97F66-707F-9E47-BB23-3C7C75708C2D}" srcOrd="7" destOrd="0" presId="urn:microsoft.com/office/officeart/2005/8/layout/list1"/>
    <dgm:cxn modelId="{A6BFEBFE-47BE-B644-BB66-0D58FE4D126F}" type="presParOf" srcId="{12519B7B-B8FC-E24D-8063-80704A70DB84}" destId="{F3370C16-3322-9F4C-B65E-50332746B59B}" srcOrd="8" destOrd="0" presId="urn:microsoft.com/office/officeart/2005/8/layout/list1"/>
    <dgm:cxn modelId="{95EF1D51-2663-8046-A00B-7DC3837458DC}" type="presParOf" srcId="{F3370C16-3322-9F4C-B65E-50332746B59B}" destId="{502E4466-1E95-8140-BBA6-1F3E3E5C9277}" srcOrd="0" destOrd="0" presId="urn:microsoft.com/office/officeart/2005/8/layout/list1"/>
    <dgm:cxn modelId="{506874E6-7E7C-FE4D-B795-A81796A4C660}" type="presParOf" srcId="{F3370C16-3322-9F4C-B65E-50332746B59B}" destId="{6BF06299-BF87-3749-9834-154D17D1E52D}" srcOrd="1" destOrd="0" presId="urn:microsoft.com/office/officeart/2005/8/layout/list1"/>
    <dgm:cxn modelId="{32B2CB89-51D8-244E-9CCF-42B3D56082EA}" type="presParOf" srcId="{12519B7B-B8FC-E24D-8063-80704A70DB84}" destId="{600BF463-4556-4741-8B8D-B7B0B8F63A9D}" srcOrd="9" destOrd="0" presId="urn:microsoft.com/office/officeart/2005/8/layout/list1"/>
    <dgm:cxn modelId="{00B442F1-79A0-9944-9A6D-DA35E2E1685A}" type="presParOf" srcId="{12519B7B-B8FC-E24D-8063-80704A70DB84}" destId="{6ACD60F2-F691-DB4E-949C-F30E888ECEA3}" srcOrd="10" destOrd="0" presId="urn:microsoft.com/office/officeart/2005/8/layout/list1"/>
    <dgm:cxn modelId="{43BAFBC4-C69F-DA42-AB30-2EF8D5EC1D04}" type="presParOf" srcId="{12519B7B-B8FC-E24D-8063-80704A70DB84}" destId="{1E770A59-08B2-EA4B-BF90-950C9A334AA1}" srcOrd="11" destOrd="0" presId="urn:microsoft.com/office/officeart/2005/8/layout/list1"/>
    <dgm:cxn modelId="{3F9D34CE-41A5-3348-B3C4-B9C269370B07}" type="presParOf" srcId="{12519B7B-B8FC-E24D-8063-80704A70DB84}" destId="{7AE556CE-77D8-844B-87BD-42C5C224A934}" srcOrd="12" destOrd="0" presId="urn:microsoft.com/office/officeart/2005/8/layout/list1"/>
    <dgm:cxn modelId="{031F790D-555E-9F44-875B-6DE71C888E2E}" type="presParOf" srcId="{7AE556CE-77D8-844B-87BD-42C5C224A934}" destId="{64A3D7DB-705A-7846-9BF0-1DE53337F15E}" srcOrd="0" destOrd="0" presId="urn:microsoft.com/office/officeart/2005/8/layout/list1"/>
    <dgm:cxn modelId="{AD51FD97-75C5-F347-83B4-B771346C7837}" type="presParOf" srcId="{7AE556CE-77D8-844B-87BD-42C5C224A934}" destId="{9903726E-4624-AD40-9A6A-E6CCB7264E71}" srcOrd="1" destOrd="0" presId="urn:microsoft.com/office/officeart/2005/8/layout/list1"/>
    <dgm:cxn modelId="{1F29D64D-A7CB-0B46-8B20-951CFFA1080E}" type="presParOf" srcId="{12519B7B-B8FC-E24D-8063-80704A70DB84}" destId="{A49BFF79-0B3F-F24C-986A-A2145EEB8400}" srcOrd="13" destOrd="0" presId="urn:microsoft.com/office/officeart/2005/8/layout/list1"/>
    <dgm:cxn modelId="{530476C0-54E4-6B40-8A85-CF56E3A55143}" type="presParOf" srcId="{12519B7B-B8FC-E24D-8063-80704A70DB84}" destId="{5FE4D679-BF2B-0744-B59C-FBC82DC3C340}" srcOrd="14" destOrd="0" presId="urn:microsoft.com/office/officeart/2005/8/layout/list1"/>
    <dgm:cxn modelId="{BF98B916-C8BA-7C44-8A0C-B9C569588030}" type="presParOf" srcId="{12519B7B-B8FC-E24D-8063-80704A70DB84}" destId="{B055FF35-FBD8-C849-A1E0-6C6AE1F6A53E}" srcOrd="15" destOrd="0" presId="urn:microsoft.com/office/officeart/2005/8/layout/list1"/>
    <dgm:cxn modelId="{8CBCBB49-CC61-344C-9F5F-F98D34314FBC}" type="presParOf" srcId="{12519B7B-B8FC-E24D-8063-80704A70DB84}" destId="{073DABA4-F701-E04E-9D96-AFD461A3EABC}" srcOrd="16" destOrd="0" presId="urn:microsoft.com/office/officeart/2005/8/layout/list1"/>
    <dgm:cxn modelId="{2E7F5232-831D-2049-AFDD-71CD45652682}" type="presParOf" srcId="{073DABA4-F701-E04E-9D96-AFD461A3EABC}" destId="{83462D47-F989-054A-B911-F27CBCE2A13C}" srcOrd="0" destOrd="0" presId="urn:microsoft.com/office/officeart/2005/8/layout/list1"/>
    <dgm:cxn modelId="{4639BAE2-02BA-694B-A6DB-236033E397E4}" type="presParOf" srcId="{073DABA4-F701-E04E-9D96-AFD461A3EABC}" destId="{9F63FB55-8670-FD43-9376-8425D2CD7F15}" srcOrd="1" destOrd="0" presId="urn:microsoft.com/office/officeart/2005/8/layout/list1"/>
    <dgm:cxn modelId="{38739116-4A24-C44F-B705-06F088DC3E75}" type="presParOf" srcId="{12519B7B-B8FC-E24D-8063-80704A70DB84}" destId="{8B6C63AE-89A0-8D41-B551-23ED64A2473B}" srcOrd="17" destOrd="0" presId="urn:microsoft.com/office/officeart/2005/8/layout/list1"/>
    <dgm:cxn modelId="{9D4FF709-A181-FC43-A106-C5BEBAFCF848}" type="presParOf" srcId="{12519B7B-B8FC-E24D-8063-80704A70DB84}" destId="{9B390A20-4A3D-4940-9176-81CC154D675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9733D-48C1-A648-91EE-86FDB40DD184}">
      <dsp:nvSpPr>
        <dsp:cNvPr id="0" name=""/>
        <dsp:cNvSpPr/>
      </dsp:nvSpPr>
      <dsp:spPr>
        <a:xfrm>
          <a:off x="0" y="35280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1C003-F91B-F040-AD0D-9BE81E69BE72}">
      <dsp:nvSpPr>
        <dsp:cNvPr id="0" name=""/>
        <dsp:cNvSpPr/>
      </dsp:nvSpPr>
      <dsp:spPr>
        <a:xfrm>
          <a:off x="394335" y="72369"/>
          <a:ext cx="5520690" cy="560880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发现与定义问题的能力</a:t>
          </a:r>
        </a:p>
      </dsp:txBody>
      <dsp:txXfrm>
        <a:off x="421715" y="99749"/>
        <a:ext cx="5465930" cy="506120"/>
      </dsp:txXfrm>
    </dsp:sp>
    <dsp:sp modelId="{0ED55858-2A15-8A4C-AC4F-9C522ECE364D}">
      <dsp:nvSpPr>
        <dsp:cNvPr id="0" name=""/>
        <dsp:cNvSpPr/>
      </dsp:nvSpPr>
      <dsp:spPr>
        <a:xfrm>
          <a:off x="0" y="121464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4A4C7-66C7-A34F-893B-30967E9C310D}">
      <dsp:nvSpPr>
        <dsp:cNvPr id="0" name=""/>
        <dsp:cNvSpPr/>
      </dsp:nvSpPr>
      <dsp:spPr>
        <a:xfrm>
          <a:off x="394335" y="934209"/>
          <a:ext cx="5520690" cy="560880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分析与解决问题的能力</a:t>
          </a:r>
        </a:p>
      </dsp:txBody>
      <dsp:txXfrm>
        <a:off x="421715" y="961589"/>
        <a:ext cx="5465930" cy="506120"/>
      </dsp:txXfrm>
    </dsp:sp>
    <dsp:sp modelId="{6ACD60F2-F691-DB4E-949C-F30E888ECEA3}">
      <dsp:nvSpPr>
        <dsp:cNvPr id="0" name=""/>
        <dsp:cNvSpPr/>
      </dsp:nvSpPr>
      <dsp:spPr>
        <a:xfrm>
          <a:off x="0" y="207648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06299-BF87-3749-9834-154D17D1E52D}">
      <dsp:nvSpPr>
        <dsp:cNvPr id="0" name=""/>
        <dsp:cNvSpPr/>
      </dsp:nvSpPr>
      <dsp:spPr>
        <a:xfrm>
          <a:off x="394335" y="1796049"/>
          <a:ext cx="5520690" cy="560880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独立承担关键任务的能力与韧性</a:t>
          </a:r>
        </a:p>
      </dsp:txBody>
      <dsp:txXfrm>
        <a:off x="421715" y="1823429"/>
        <a:ext cx="5465930" cy="506120"/>
      </dsp:txXfrm>
    </dsp:sp>
    <dsp:sp modelId="{5FE4D679-BF2B-0744-B59C-FBC82DC3C340}">
      <dsp:nvSpPr>
        <dsp:cNvPr id="0" name=""/>
        <dsp:cNvSpPr/>
      </dsp:nvSpPr>
      <dsp:spPr>
        <a:xfrm>
          <a:off x="0" y="293832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3726E-4624-AD40-9A6A-E6CCB7264E71}">
      <dsp:nvSpPr>
        <dsp:cNvPr id="0" name=""/>
        <dsp:cNvSpPr/>
      </dsp:nvSpPr>
      <dsp:spPr>
        <a:xfrm>
          <a:off x="394335" y="2657889"/>
          <a:ext cx="5520690" cy="560880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独立思考与自我批判的能力</a:t>
          </a:r>
        </a:p>
      </dsp:txBody>
      <dsp:txXfrm>
        <a:off x="421715" y="2685269"/>
        <a:ext cx="5465930" cy="506120"/>
      </dsp:txXfrm>
    </dsp:sp>
    <dsp:sp modelId="{9B390A20-4A3D-4940-9176-81CC154D675F}">
      <dsp:nvSpPr>
        <dsp:cNvPr id="0" name=""/>
        <dsp:cNvSpPr/>
      </dsp:nvSpPr>
      <dsp:spPr>
        <a:xfrm>
          <a:off x="0" y="3800169"/>
          <a:ext cx="78867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FB55-8670-FD43-9376-8425D2CD7F15}">
      <dsp:nvSpPr>
        <dsp:cNvPr id="0" name=""/>
        <dsp:cNvSpPr/>
      </dsp:nvSpPr>
      <dsp:spPr>
        <a:xfrm>
          <a:off x="394335" y="3519729"/>
          <a:ext cx="5520690" cy="560880"/>
        </a:xfrm>
        <a:prstGeom prst="roundRect">
          <a:avLst/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清晰的逻辑与表达能力</a:t>
          </a:r>
        </a:p>
      </dsp:txBody>
      <dsp:txXfrm>
        <a:off x="421715" y="3547109"/>
        <a:ext cx="546593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545BB-EF04-134E-B928-3E120CD7F0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1B3BA-8337-AB44-8811-970B6E6AEF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1B3BA-8337-AB44-8811-970B6E6AEF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随着计算机的发展，对计算机系统有有了更高的要求“</a:t>
            </a:r>
            <a:r>
              <a:rPr lang="en-US" altLang="zh-CN" dirty="0"/>
              <a:t>STEADY</a:t>
            </a:r>
            <a:r>
              <a:rPr lang="zh-CN" altLang="en-US" dirty="0"/>
              <a:t>”</a:t>
            </a:r>
            <a:endParaRPr lang="zh-CN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首先将研究新体系结构下的操作系统基础需求，科学问题是面向新体系结构的资源抽象与管理机制，研究内容包括持久化进程抽象，分布式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共享缓存管理等。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9BE434-C71A-374E-A028-35EAC7160EC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随着新型大容量、非易失内存的出现将替代传统硬盘，计算机系统结构姜葱包括硬盘、内存、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三层架构变为保护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与内存的两层。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新型计算机系统结构需要新的操作系统架构。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9BE434-C71A-374E-A028-35EAC7160EC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24D998-0972-40D4-827D-D249F7407273}" type="slidenum">
              <a:rPr lang="en-US" altLang="zh-CN" smtClean="0"/>
            </a:fld>
            <a:endParaRPr lang="en-US" altLang="zh-CN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230D7A-A5E1-4373-96EA-9023A40FBB50}" type="slidenum">
              <a:rPr lang="en-US" altLang="zh-CN" smtClean="0"/>
            </a:fld>
            <a:endParaRPr lang="en-US" altLang="zh-CN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0A7467-0379-4762-897D-18BDFF66F548}" type="slidenum">
              <a:rPr lang="en-US" altLang="zh-CN" smtClean="0"/>
            </a:fld>
            <a:endParaRPr lang="en-US" altLang="zh-CN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还远未成功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1B3BA-8337-AB44-8811-970B6E6AEFA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E0B23-F55D-C946-B187-AD81FB33F6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374C0-D3E0-0749-8ABB-F869A60AB4D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ipads.se.sjtu.edu.cn/haibo_che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ipads.se.sjtu.edu.cn/mospi/" TargetMode="External"/><Relationship Id="rId4" Type="http://schemas.openxmlformats.org/officeDocument/2006/relationships/hyperlink" Target="https://www.cnmooc.org/portal/course/5610/14956.mooc" TargetMode="External"/><Relationship Id="rId3" Type="http://schemas.openxmlformats.org/officeDocument/2006/relationships/hyperlink" Target="http://ipads.se.sjtu.edu.cn/courses/os" TargetMode="External"/><Relationship Id="rId2" Type="http://schemas.openxmlformats.org/officeDocument/2006/relationships/hyperlink" Target="https://www.educoder.net/paths/2665" TargetMode="External"/><Relationship Id="rId1" Type="http://schemas.openxmlformats.org/officeDocument/2006/relationships/hyperlink" Target="https://gitee.com/ipads-lab/chcore-lab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计算机系统研究与教学</a:t>
            </a:r>
            <a:br>
              <a:rPr lang="en-US" altLang="zh-CN" dirty="0"/>
            </a:br>
            <a:r>
              <a:rPr lang="zh-CN" altLang="en-US" dirty="0"/>
              <a:t>的一些体会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陈海波</a:t>
            </a:r>
            <a:endParaRPr lang="en-US" altLang="zh-CN" sz="2800" dirty="0"/>
          </a:p>
          <a:p>
            <a:r>
              <a:rPr lang="zh-CN" altLang="en-US" sz="2800" dirty="0"/>
              <a:t>上海交通大学</a:t>
            </a:r>
            <a:endParaRPr lang="en-US" altLang="zh-CN" sz="2800" dirty="0"/>
          </a:p>
          <a:p>
            <a:r>
              <a:rPr lang="en-US" sz="2800" dirty="0">
                <a:hlinkClick r:id="rId1"/>
              </a:rPr>
              <a:t>http://ipads.se.sjtu.edu.cn/haibo_chen</a:t>
            </a: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05" y="365126"/>
            <a:ext cx="8501449" cy="1325563"/>
          </a:xfrm>
        </p:spPr>
        <p:txBody>
          <a:bodyPr/>
          <a:lstStyle/>
          <a:p>
            <a:r>
              <a:rPr kumimoji="1" lang="zh-CN" altLang="en-US" dirty="0"/>
              <a:t>计算机系统研究：旺盛的学术界与工业界需求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99503" y="3237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6488668"/>
            <a:ext cx="53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图片来源：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secudemy.com</a:t>
            </a:r>
            <a:r>
              <a:rPr kumimoji="1" lang="en-US" altLang="zh-CN" dirty="0"/>
              <a:t>/it-supervisor/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968" y="2053329"/>
            <a:ext cx="7216346" cy="3787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440" y="98854"/>
            <a:ext cx="7886700" cy="1325563"/>
          </a:xfrm>
        </p:spPr>
        <p:txBody>
          <a:bodyPr/>
          <a:lstStyle/>
          <a:p>
            <a:r>
              <a:rPr kumimoji="1" lang="zh-CN" altLang="en-US" dirty="0"/>
              <a:t>计算机系统研究的三大驱动力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工艺与硬件的变化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技术创新的进步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应用模式的变化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0688" y="121921"/>
            <a:ext cx="8344662" cy="1085088"/>
          </a:xfrm>
        </p:spPr>
        <p:txBody>
          <a:bodyPr/>
          <a:lstStyle/>
          <a:p>
            <a:r>
              <a:rPr kumimoji="1" lang="zh-CN" altLang="en-US" dirty="0"/>
              <a:t>“埋头拉车” </a:t>
            </a:r>
            <a:r>
              <a:rPr kumimoji="1" lang="en-US" altLang="zh-CN" dirty="0"/>
              <a:t>+</a:t>
            </a:r>
            <a:r>
              <a:rPr kumimoji="1" lang="zh-CN" altLang="en-US" dirty="0"/>
              <a:t> “抬头看路”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62" y="1408670"/>
            <a:ext cx="8218788" cy="4768293"/>
          </a:xfrm>
        </p:spPr>
        <p:txBody>
          <a:bodyPr/>
          <a:lstStyle/>
          <a:p>
            <a:r>
              <a:rPr kumimoji="1" lang="zh-CN" altLang="en-US" dirty="0"/>
              <a:t>埋头拉车</a:t>
            </a:r>
            <a:r>
              <a:rPr kumimoji="1" lang="en-US" altLang="zh-CN" dirty="0"/>
              <a:t>:</a:t>
            </a:r>
            <a:r>
              <a:rPr kumimoji="1" lang="zh-CN" altLang="en-US" dirty="0"/>
              <a:t>  在一个领域内埋头苦干，深入钻研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hands dirty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Understand even the gory details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抬头看路：关注宏观世界与技术趋势的变化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“点 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 线 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 面 </a:t>
            </a:r>
            <a:r>
              <a:rPr kumimoji="1" lang="en-US" altLang="zh-CN" dirty="0">
                <a:solidFill>
                  <a:srgbClr val="FF000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 体”</a:t>
            </a:r>
            <a:r>
              <a:rPr kumimoji="1" lang="zh-CN" altLang="en-US" dirty="0"/>
              <a:t> 来思考研究问题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研究要逐步形成系统性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避免追逐短期热点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要形成沉淀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12290" name="Picture 2" descr="http://pic.huke88.com/upload/content/2018/08/09/15338034852885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29723" r="12703" b="30352"/>
          <a:stretch>
            <a:fillRect/>
          </a:stretch>
        </p:blipFill>
        <p:spPr bwMode="auto">
          <a:xfrm>
            <a:off x="4405956" y="4238367"/>
            <a:ext cx="4606832" cy="10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6488668"/>
            <a:ext cx="512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图片来源：</a:t>
            </a:r>
            <a:r>
              <a:rPr kumimoji="1" lang="en-US" altLang="zh-CN" dirty="0"/>
              <a:t> https://huke88.com/article/486.html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计算机系统研究的一些思考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当前计算机系统的一些趋势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回顾与反思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849" y="0"/>
            <a:ext cx="8662086" cy="1690689"/>
          </a:xfrm>
        </p:spPr>
        <p:txBody>
          <a:bodyPr/>
          <a:lstStyle/>
          <a:p>
            <a:r>
              <a:rPr lang="zh-CN" altLang="en-US" dirty="0"/>
              <a:t>趋势</a:t>
            </a:r>
            <a:r>
              <a:rPr lang="en-US" altLang="zh-CN" dirty="0"/>
              <a:t>1</a:t>
            </a:r>
            <a:r>
              <a:rPr lang="zh-CN" altLang="en-US" dirty="0"/>
              <a:t>：从分层解耦到垂直整合，需要重新定义系统软件栈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849" y="1825625"/>
            <a:ext cx="8526161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操作系统发展： 专用 </a:t>
            </a:r>
            <a:r>
              <a:rPr lang="en-US" altLang="zh-CN" dirty="0"/>
              <a:t>-&gt; </a:t>
            </a:r>
            <a:r>
              <a:rPr lang="zh-CN" altLang="en-US" dirty="0"/>
              <a:t>通用 </a:t>
            </a:r>
            <a:r>
              <a:rPr lang="en-US" altLang="zh-CN" dirty="0"/>
              <a:t>-&gt; </a:t>
            </a:r>
            <a:r>
              <a:rPr lang="zh-CN" altLang="en-US" dirty="0"/>
              <a:t>专用</a:t>
            </a:r>
            <a:r>
              <a:rPr lang="en-US" altLang="zh-CN" dirty="0"/>
              <a:t>(</a:t>
            </a:r>
            <a:r>
              <a:rPr lang="zh-CN" altLang="en-US" dirty="0"/>
              <a:t>定制</a:t>
            </a:r>
            <a:r>
              <a:rPr lang="en-US" altLang="zh-CN" dirty="0"/>
              <a:t>)?</a:t>
            </a:r>
            <a:endParaRPr lang="en-US" altLang="zh-CN" dirty="0"/>
          </a:p>
          <a:p>
            <a:pPr lvl="1"/>
            <a:r>
              <a:rPr lang="en-US" altLang="zh-CN" dirty="0"/>
              <a:t>"I think there is a world market for maybe five computers.” -  Thomas Watson, president of IBM, 1943</a:t>
            </a:r>
            <a:endParaRPr lang="en-US" altLang="zh-CN" dirty="0"/>
          </a:p>
          <a:p>
            <a:pPr lvl="1"/>
            <a:r>
              <a:rPr lang="zh-CN" altLang="en-US" dirty="0"/>
              <a:t>计算机系统正在从</a:t>
            </a:r>
            <a:r>
              <a:rPr lang="zh-CN" altLang="en-US" dirty="0">
                <a:solidFill>
                  <a:srgbClr val="FF0000"/>
                </a:solidFill>
              </a:rPr>
              <a:t>传统的分层解耦</a:t>
            </a:r>
            <a:r>
              <a:rPr lang="zh-CN" altLang="en-US" dirty="0"/>
              <a:t>走向</a:t>
            </a:r>
            <a:r>
              <a:rPr lang="zh-CN" altLang="en-US" dirty="0">
                <a:solidFill>
                  <a:srgbClr val="FF0000"/>
                </a:solidFill>
              </a:rPr>
              <a:t>云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端的垂直整合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“Any problem in computer science can be solved </a:t>
            </a:r>
            <a:br>
              <a:rPr lang="en-US" altLang="zh-CN" dirty="0"/>
            </a:br>
            <a:r>
              <a:rPr lang="en-US" altLang="zh-CN" dirty="0"/>
              <a:t>with another level of indirection, except of course </a:t>
            </a:r>
            <a:br>
              <a:rPr lang="en-US" altLang="zh-CN" dirty="0"/>
            </a:br>
            <a:r>
              <a:rPr lang="en-US" altLang="zh-CN" dirty="0"/>
              <a:t>for the problem of too many indirections”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– Butler Lampson/David Wheeler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机会：</a:t>
            </a:r>
            <a:r>
              <a:rPr lang="en-US" altLang="en-US" dirty="0"/>
              <a:t>跨层设计</a:t>
            </a:r>
            <a:r>
              <a:rPr lang="zh-CN" altLang="en-US" dirty="0"/>
              <a:t>重新定义系统软件栈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pp.eda365.com:8082/upload/weixin/images/12/d30ad693386085277636a1c4873b805d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8"/>
          <a:stretch>
            <a:fillRect/>
          </a:stretch>
        </p:blipFill>
        <p:spPr bwMode="auto">
          <a:xfrm>
            <a:off x="4843197" y="2664080"/>
            <a:ext cx="4434915" cy="24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11211" y="92138"/>
            <a:ext cx="8748583" cy="1325563"/>
          </a:xfrm>
        </p:spPr>
        <p:txBody>
          <a:bodyPr>
            <a:normAutofit/>
          </a:bodyPr>
          <a:lstStyle/>
          <a:p>
            <a:r>
              <a:rPr kumimoji="1" lang="zh-CN" altLang="en-US" sz="4000" dirty="0"/>
              <a:t>趋势</a:t>
            </a:r>
            <a:r>
              <a:rPr kumimoji="1" lang="en-US" altLang="zh-CN" sz="4000" dirty="0"/>
              <a:t>2</a:t>
            </a:r>
            <a:r>
              <a:rPr kumimoji="1" lang="zh-CN" altLang="en-US" sz="4000" dirty="0"/>
              <a:t>：后摩尔时代的三堵墙需要新的软硬件协同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648" y="1825625"/>
            <a:ext cx="8283702" cy="435133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编程墙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后摩尔时代：单核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多核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异构多核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功耗墙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Dennard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定律失效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工艺提升不再能保证功耗不增加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效用墙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功耗约束不能使能所有算力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如何在功耗约束下最大化芯片算力</a:t>
            </a:r>
            <a:endParaRPr kumimoji="1"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763" y="73045"/>
            <a:ext cx="8222762" cy="1325563"/>
          </a:xfrm>
        </p:spPr>
        <p:txBody>
          <a:bodyPr>
            <a:noAutofit/>
          </a:bodyPr>
          <a:lstStyle/>
          <a:p>
            <a:r>
              <a:rPr kumimoji="1" lang="zh-CN" altLang="en-US" sz="4000" dirty="0"/>
              <a:t>机遇：软硬协同解决后摩尔时代的三堵墙</a:t>
            </a:r>
            <a:endParaRPr lang="zh-CN" altLang="en-US" sz="4000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63678" y="422008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/>
          </a:p>
        </p:txBody>
      </p:sp>
      <p:cxnSp>
        <p:nvCxnSpPr>
          <p:cNvPr id="12" name="直线连接符 9"/>
          <p:cNvCxnSpPr>
            <a:stCxn id="14" idx="3"/>
            <a:endCxn id="13" idx="1"/>
          </p:cNvCxnSpPr>
          <p:nvPr/>
        </p:nvCxnSpPr>
        <p:spPr>
          <a:xfrm flipV="1">
            <a:off x="2098907" y="2160146"/>
            <a:ext cx="1176949" cy="175046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275856" y="1848646"/>
            <a:ext cx="5667834" cy="62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使用软件（硬件）设计理念构建硬件（软件）</a:t>
            </a:r>
            <a:endParaRPr kumimoji="1" lang="en-US" altLang="zh-CN" sz="21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4270" y="3454868"/>
            <a:ext cx="1604637" cy="9114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广义的协同方法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线连接符 9"/>
          <p:cNvCxnSpPr>
            <a:stCxn id="16" idx="1"/>
            <a:endCxn id="14" idx="3"/>
          </p:cNvCxnSpPr>
          <p:nvPr/>
        </p:nvCxnSpPr>
        <p:spPr>
          <a:xfrm rot="10800000">
            <a:off x="2098908" y="3910611"/>
            <a:ext cx="1176949" cy="57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275856" y="3604811"/>
            <a:ext cx="5667834" cy="62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充分挖掘和利用硬件已有特性</a:t>
            </a:r>
            <a:endParaRPr kumimoji="1" lang="en-US" altLang="zh-CN" sz="21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75856" y="5250118"/>
            <a:ext cx="5667834" cy="62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扩展硬件并与软件协同完成任务</a:t>
            </a:r>
            <a:endParaRPr kumimoji="1" lang="en-US" altLang="zh-CN" sz="21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线连接符 9"/>
          <p:cNvCxnSpPr>
            <a:stCxn id="17" idx="1"/>
            <a:endCxn id="14" idx="3"/>
          </p:cNvCxnSpPr>
          <p:nvPr/>
        </p:nvCxnSpPr>
        <p:spPr>
          <a:xfrm rot="10800000">
            <a:off x="2098908" y="3910610"/>
            <a:ext cx="1176949" cy="16510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90" y="108220"/>
            <a:ext cx="8493093" cy="1325563"/>
          </a:xfrm>
        </p:spPr>
        <p:txBody>
          <a:bodyPr>
            <a:noAutofit/>
          </a:bodyPr>
          <a:lstStyle/>
          <a:p>
            <a:r>
              <a:rPr kumimoji="1" lang="zh-CN" altLang="en-US" sz="3600" dirty="0"/>
              <a:t>趋势</a:t>
            </a:r>
            <a:r>
              <a:rPr kumimoji="1" lang="en-US" altLang="zh-CN" sz="3600" dirty="0"/>
              <a:t>3</a:t>
            </a:r>
            <a:r>
              <a:rPr kumimoji="1" lang="zh-CN" altLang="en-US" sz="3600" dirty="0"/>
              <a:t>：基于数据驱动的软件优化方法</a:t>
            </a:r>
            <a:r>
              <a:rPr kumimoji="1" lang="en-US" altLang="zh-CN" sz="3600" dirty="0"/>
              <a:t> --</a:t>
            </a:r>
            <a:r>
              <a:rPr kumimoji="1" lang="zh-CN" altLang="en-US" sz="3600" dirty="0"/>
              <a:t>从软件</a:t>
            </a:r>
            <a:r>
              <a:rPr kumimoji="1" lang="en-US" altLang="zh-CN" sz="3600" dirty="0"/>
              <a:t>1.0</a:t>
            </a:r>
            <a:r>
              <a:rPr kumimoji="1" lang="zh-CN" altLang="en-US" sz="3600" dirty="0"/>
              <a:t>到软件</a:t>
            </a:r>
            <a:r>
              <a:rPr kumimoji="1" lang="en-US" altLang="zh-CN" sz="3600" dirty="0"/>
              <a:t>2.0</a:t>
            </a:r>
            <a:endParaRPr lang="zh-CN" altLang="en-US" sz="3600" dirty="0">
              <a:solidFill>
                <a:srgbClr val="2F5E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2036" y="1277284"/>
            <a:ext cx="7116642" cy="8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 sz="21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机遇：</a:t>
            </a:r>
            <a:r>
              <a:rPr kumimoji="1" lang="zh-CN" altLang="en-US" sz="21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以数据为中心构建软件系统提高处理效能</a:t>
            </a:r>
            <a:endParaRPr kumimoji="1" lang="zh-CN" altLang="en-US" sz="21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kumimoji="1" lang="zh-CN" altLang="en-US" sz="21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9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b="29495"/>
          <a:stretch>
            <a:fillRect/>
          </a:stretch>
        </p:blipFill>
        <p:spPr>
          <a:xfrm>
            <a:off x="580769" y="4343399"/>
            <a:ext cx="7978014" cy="226268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8" y="1962150"/>
            <a:ext cx="7451124" cy="2418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690" y="6593730"/>
            <a:ext cx="7830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Figure Source: https://</a:t>
            </a:r>
            <a:r>
              <a:rPr kumimoji="1" lang="en-US" altLang="zh-CN" sz="1600" dirty="0" err="1"/>
              <a:t>iscaconf.org</a:t>
            </a:r>
            <a:r>
              <a:rPr kumimoji="1" lang="en-US" altLang="zh-CN" sz="1600" dirty="0"/>
              <a:t>/isca2018/docs/Kunle-ISCA-Keynote-2018.pdf</a:t>
            </a:r>
            <a:endParaRPr kumimoji="1"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05" y="58553"/>
            <a:ext cx="8231145" cy="125722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趋势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：新时代应用模式的变化呼唤新的系统软件抽象与管理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84205" y="1495168"/>
            <a:ext cx="8859795" cy="4681795"/>
          </a:xfrm>
        </p:spPr>
        <p:txBody>
          <a:bodyPr/>
          <a:lstStyle/>
          <a:p>
            <a:r>
              <a:rPr kumimoji="1" lang="zh-CN" altLang="en-US" dirty="0"/>
              <a:t>应用模式的变化：从文件抽象到应用容器到云原生</a:t>
            </a:r>
            <a:endParaRPr kumimoji="1" lang="en-US" altLang="zh-CN" dirty="0"/>
          </a:p>
          <a:p>
            <a:r>
              <a:rPr kumimoji="1" lang="zh-CN" altLang="en-US" dirty="0"/>
              <a:t>需要新的系统软件抽象与运行支撑</a:t>
            </a:r>
            <a:endParaRPr kumimoji="1" lang="en-US" altLang="zh-CN" dirty="0"/>
          </a:p>
        </p:txBody>
      </p:sp>
      <p:sp>
        <p:nvSpPr>
          <p:cNvPr id="2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685800">
              <a:defRPr/>
            </a:pPr>
            <a:fld id="{1173A4EB-D503-A54B-8136-8C7471392950}" type="slidenum">
              <a:rPr kumimoji="1" lang="zh-CN" altLang="en-US" sz="18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kumimoji="1" lang="zh-CN" altLang="en-US" sz="1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19443" y="87967"/>
            <a:ext cx="6617970" cy="756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kumimoji="1" lang="zh-CN" altLang="en-US" sz="3600" b="1" dirty="0">
              <a:solidFill>
                <a:schemeClr val="accent1"/>
              </a:solidFill>
            </a:endParaRPr>
          </a:p>
        </p:txBody>
      </p:sp>
      <p:pic>
        <p:nvPicPr>
          <p:cNvPr id="17" name="Picture 10" descr="\\VBOXSVR\wm_share\jpgs\doc_timeline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3" y="3249826"/>
            <a:ext cx="2527764" cy="249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“ros package”的图片搜索结果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70" y="3577282"/>
            <a:ext cx="3319581" cy="20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22" y="4370083"/>
            <a:ext cx="905415" cy="905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413" y="4476310"/>
            <a:ext cx="985548" cy="692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885" y="3328782"/>
            <a:ext cx="730603" cy="7306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310" y="3249826"/>
            <a:ext cx="1422867" cy="711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7708" y="228731"/>
            <a:ext cx="8317642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趋势</a:t>
            </a:r>
            <a:r>
              <a:rPr kumimoji="1" lang="en-US" altLang="zh-CN" dirty="0"/>
              <a:t>#5</a:t>
            </a:r>
            <a:r>
              <a:rPr kumimoji="1" lang="zh-CN" altLang="en-US" dirty="0"/>
              <a:t>：计算体系结构变化需要新的系统软件架构</a:t>
            </a:r>
            <a:endParaRPr kumimoji="1" lang="zh-CN" altLang="en-US" dirty="0"/>
          </a:p>
        </p:txBody>
      </p:sp>
      <p:sp>
        <p:nvSpPr>
          <p:cNvPr id="2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/>
          <a:lstStyle/>
          <a:p>
            <a:pPr defTabSz="685800"/>
            <a:fld id="{1173A4EB-D503-A54B-8136-8C7471392950}" type="slidenum">
              <a:rPr kumimoji="1" lang="zh-CN" altLang="en-US" sz="18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kumimoji="1" lang="zh-CN" altLang="en-US" sz="1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520597" y="4834533"/>
            <a:ext cx="1027271" cy="342900"/>
          </a:xfrm>
          <a:prstGeom prst="roundRect">
            <a:avLst/>
          </a:prstGeom>
          <a:solidFill>
            <a:srgbClr val="FBE5D6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DRAM</a:t>
            </a:r>
            <a:endParaRPr kumimoji="1" lang="zh-CN" altLang="en-US" sz="15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1318085" y="5373698"/>
            <a:ext cx="1432290" cy="382235"/>
          </a:xfrm>
          <a:prstGeom prst="round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zh-CN" altLang="en-US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闪存</a:t>
            </a:r>
            <a:r>
              <a:rPr kumimoji="1" lang="en-US" altLang="zh-CN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1" lang="zh-CN" altLang="en-US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硬盘</a:t>
            </a:r>
            <a:endParaRPr kumimoji="1" lang="zh-CN" altLang="en-US" sz="15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Right Arrow 25"/>
          <p:cNvSpPr/>
          <p:nvPr/>
        </p:nvSpPr>
        <p:spPr>
          <a:xfrm>
            <a:off x="3495792" y="4617884"/>
            <a:ext cx="1179539" cy="6912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演进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748635" y="4157017"/>
            <a:ext cx="754872" cy="49728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endParaRPr kumimoji="1" lang="en-US" altLang="zh-CN" sz="15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85800"/>
            <a:r>
              <a:rPr kumimoji="1" lang="en-US" altLang="zh-CN" sz="1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endParaRPr kumimoji="1" lang="zh-CN" altLang="en-US" sz="1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5356625" y="4834533"/>
            <a:ext cx="1538897" cy="342900"/>
          </a:xfrm>
          <a:prstGeom prst="roundRect">
            <a:avLst/>
          </a:prstGeom>
          <a:solidFill>
            <a:srgbClr val="FBE5D6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NVM/DRAM</a:t>
            </a:r>
            <a:endParaRPr kumimoji="1" lang="zh-CN" altLang="en-US" sz="15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2" name="Picture 5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267648" y="5398861"/>
            <a:ext cx="940892" cy="53444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158389" y="5527966"/>
            <a:ext cx="1847412" cy="300082"/>
          </a:xfrm>
          <a:prstGeom prst="rect">
            <a:avLst/>
          </a:prstGeom>
          <a:noFill/>
        </p:spPr>
        <p:txBody>
          <a:bodyPr wrap="square" lIns="54000" rIns="54000" rtlCol="0">
            <a:spAutoFit/>
          </a:bodyPr>
          <a:lstStyle/>
          <a:p>
            <a:pPr algn="ctr" defTabSz="685800"/>
            <a:r>
              <a:rPr kumimoji="1" lang="zh-CN" altLang="en-US" sz="135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非易失存储</a:t>
            </a:r>
            <a:r>
              <a:rPr kumimoji="1" lang="en-US" altLang="zh-CN" sz="135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/NVM</a:t>
            </a:r>
            <a:endParaRPr kumimoji="1" lang="zh-CN" altLang="en-US" sz="135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37"/>
          <p:cNvSpPr>
            <a:spLocks noChangeArrowheads="1"/>
          </p:cNvSpPr>
          <p:nvPr/>
        </p:nvSpPr>
        <p:spPr bwMode="auto">
          <a:xfrm>
            <a:off x="3306322" y="1771604"/>
            <a:ext cx="2738018" cy="50019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round/>
          </a:ln>
        </p:spPr>
        <p:txBody>
          <a:bodyPr wrap="square" lIns="0" rIns="0" anchor="ctr" anchorCtr="0"/>
          <a:lstStyle/>
          <a:p>
            <a:pPr algn="ctr" defTabSz="685800">
              <a:spcBef>
                <a:spcPct val="0"/>
              </a:spcBef>
              <a:buClr>
                <a:srgbClr val="4472C4"/>
              </a:buClr>
              <a:buSzPct val="76000"/>
            </a:pPr>
            <a:r>
              <a:rPr kumimoji="1" lang="zh-CN" altLang="en-US" sz="21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计算体系结构的变化</a:t>
            </a:r>
            <a:endParaRPr kumimoji="1" lang="en-US" altLang="zh-CN" sz="21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90651" y="2316674"/>
            <a:ext cx="768982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3375" indent="-333375" defTabSz="685800">
              <a:lnSpc>
                <a:spcPct val="150000"/>
              </a:lnSpc>
              <a:buFontTx/>
              <a:buAutoNum type="arabicPeriod"/>
            </a:pP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新型</a:t>
            </a:r>
            <a:r>
              <a:rPr kumimoji="1"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大容量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1"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非易失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内存的出现将替代传统硬盘</a:t>
            </a:r>
            <a:endParaRPr kumimoji="1"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33375" indent="-333375" defTabSz="685800">
              <a:lnSpc>
                <a:spcPct val="150000"/>
              </a:lnSpc>
              <a:buFontTx/>
              <a:buAutoNum type="arabicPeriod"/>
            </a:pP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kumimoji="1"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三层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（硬盘、内存、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）变为主要</a:t>
            </a:r>
            <a:r>
              <a:rPr kumimoji="1" lang="zh-CN" altLang="en-US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两层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（内存、</a:t>
            </a:r>
            <a:r>
              <a:rPr kumimoji="1"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xPU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1"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33375" indent="-333375" defTabSz="685800">
              <a:lnSpc>
                <a:spcPct val="150000"/>
              </a:lnSpc>
              <a:buFontTx/>
              <a:buAutoNum type="arabicPeriod"/>
            </a:pP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异构加速硬件繁荣使得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CPU-centric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计算到分布式协作计算</a:t>
            </a:r>
            <a:endParaRPr kumimoji="1" lang="en-US" alt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33375" indent="-333375" defTabSz="685800">
              <a:lnSpc>
                <a:spcPct val="150000"/>
              </a:lnSpc>
              <a:buFontTx/>
              <a:buAutoNum type="arabicPeriod"/>
            </a:pPr>
            <a:endParaRPr kumimoji="1"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01022" y="3800783"/>
            <a:ext cx="2369083" cy="70230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685800">
              <a:lnSpc>
                <a:spcPct val="110000"/>
              </a:lnSpc>
            </a:pPr>
            <a:r>
              <a:rPr lang="zh-CN" altLang="en-US" sz="165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新型计算体系结构需要</a:t>
            </a:r>
            <a:br>
              <a:rPr lang="en-US" altLang="zh-CN" sz="165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新的系统软件架构</a:t>
            </a:r>
            <a:endParaRPr kumimoji="1" lang="zh-CN" altLang="en-US" sz="21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59"/>
          <p:cNvSpPr/>
          <p:nvPr/>
        </p:nvSpPr>
        <p:spPr>
          <a:xfrm>
            <a:off x="1656794" y="4157017"/>
            <a:ext cx="754872" cy="49728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endParaRPr kumimoji="1" lang="en-US" altLang="zh-CN" sz="15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85800"/>
            <a:r>
              <a:rPr kumimoji="1" lang="en-US" altLang="zh-CN" sz="1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endParaRPr kumimoji="1" lang="zh-CN" altLang="en-US" sz="1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968827" y="4798118"/>
            <a:ext cx="1027271" cy="342900"/>
          </a:xfrm>
          <a:prstGeom prst="roundRect">
            <a:avLst/>
          </a:prstGeom>
          <a:solidFill>
            <a:srgbClr val="FBE5D6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DRAM</a:t>
            </a:r>
            <a:endParaRPr kumimoji="1" lang="zh-CN" altLang="en-US" sz="15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59"/>
          <p:cNvSpPr/>
          <p:nvPr/>
        </p:nvSpPr>
        <p:spPr>
          <a:xfrm>
            <a:off x="8105024" y="4120603"/>
            <a:ext cx="754872" cy="49728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en-US" altLang="zh-CN" sz="1500" b="1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xPU</a:t>
            </a:r>
            <a:endParaRPr kumimoji="1" lang="en-US" altLang="zh-CN" sz="15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85800"/>
            <a:r>
              <a:rPr kumimoji="1" lang="en-US" altLang="zh-CN" sz="1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endParaRPr kumimoji="1" lang="zh-CN" altLang="en-US" sz="1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左右箭头 1"/>
          <p:cNvSpPr/>
          <p:nvPr/>
        </p:nvSpPr>
        <p:spPr>
          <a:xfrm>
            <a:off x="6773883" y="4447586"/>
            <a:ext cx="1238416" cy="3954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kumimoji="1" lang="zh-CN" altLang="en-US" sz="135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智能网卡</a:t>
            </a:r>
            <a:endParaRPr kumimoji="1" lang="zh-CN" altLang="en-US" sz="1350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676945" y="5398860"/>
            <a:ext cx="1432290" cy="382235"/>
          </a:xfrm>
          <a:prstGeom prst="round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 defTabSz="685800"/>
            <a:r>
              <a:rPr kumimoji="1" lang="zh-CN" altLang="en-US" sz="15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网络存储</a:t>
            </a:r>
            <a:endParaRPr kumimoji="1" lang="zh-CN" altLang="en-US" sz="15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计算机系统研究的一些思考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当前计算机系统的一些趋势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计算机系统教学的挑战与实践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回顾与反思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226" y="1513601"/>
            <a:ext cx="8677273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DSA</a:t>
            </a:r>
            <a:r>
              <a:rPr kumimoji="1" lang="zh-CN" altLang="en-US" dirty="0"/>
              <a:t>的崛起：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为中心</a:t>
            </a:r>
            <a:r>
              <a:rPr kumimoji="1" lang="en-US" altLang="zh-CN" dirty="0"/>
              <a:t> -&gt; </a:t>
            </a:r>
            <a:r>
              <a:rPr kumimoji="1" lang="en-US" altLang="zh-CN" dirty="0" err="1"/>
              <a:t>xPU</a:t>
            </a:r>
            <a:r>
              <a:rPr kumimoji="1" lang="zh-CN" altLang="en-US" dirty="0"/>
              <a:t>分布计算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Nvidia (</a:t>
            </a:r>
            <a:r>
              <a:rPr kumimoji="1" lang="zh-CN" altLang="en-US" dirty="0"/>
              <a:t>市值</a:t>
            </a:r>
            <a:r>
              <a:rPr kumimoji="1" lang="en-US" altLang="zh-CN" dirty="0"/>
              <a:t>3357</a:t>
            </a:r>
            <a:r>
              <a:rPr kumimoji="1" lang="zh-CN" altLang="en-US" dirty="0"/>
              <a:t>亿美元</a:t>
            </a:r>
            <a:r>
              <a:rPr kumimoji="1" lang="en-US" altLang="zh-CN" dirty="0"/>
              <a:t>)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Intel (</a:t>
            </a:r>
            <a:r>
              <a:rPr kumimoji="1" lang="zh-CN" altLang="en-US" dirty="0"/>
              <a:t>市值</a:t>
            </a:r>
            <a:r>
              <a:rPr kumimoji="1" lang="en-US" altLang="zh-CN" dirty="0"/>
              <a:t>2130</a:t>
            </a:r>
            <a:r>
              <a:rPr kumimoji="1" lang="zh-CN" altLang="en-US" dirty="0"/>
              <a:t>亿美元</a:t>
            </a:r>
            <a:r>
              <a:rPr kumimoji="1" lang="en-US" altLang="zh-CN" dirty="0"/>
              <a:t>)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智能设备逐步崛起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允许将一部分软件功能卸载至智能设备（如网卡）之中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卸载的软件可直接处理网络数据，减少与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处理器交互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系统软件需要考虑计算的分布式</a:t>
            </a:r>
            <a:endParaRPr kumimoji="1" lang="en-US" altLang="zh-CN" dirty="0"/>
          </a:p>
          <a:p>
            <a:pPr lvl="1"/>
            <a:r>
              <a:rPr kumimoji="1" lang="en-US" altLang="zh-CN" sz="2800" dirty="0"/>
              <a:t>NDP, PIM</a:t>
            </a:r>
            <a:endParaRPr kumimoji="1" lang="en-US" altLang="zh-CN" sz="2800" dirty="0"/>
          </a:p>
          <a:p>
            <a:pPr lvl="1"/>
            <a:r>
              <a:rPr kumimoji="1" lang="en-US" altLang="zh-CN" sz="2800" dirty="0"/>
              <a:t>Disaggregated computing</a:t>
            </a:r>
            <a:endParaRPr kumimoji="1" lang="en-US" altLang="zh-CN" sz="2800" dirty="0"/>
          </a:p>
          <a:p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95099" y="6502341"/>
            <a:ext cx="2057400" cy="365125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648411" y="4387389"/>
            <a:ext cx="3384376" cy="208755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ectangle 23"/>
          <p:cNvSpPr/>
          <p:nvPr/>
        </p:nvSpPr>
        <p:spPr>
          <a:xfrm>
            <a:off x="7854887" y="4603413"/>
            <a:ext cx="864096" cy="360040"/>
          </a:xfrm>
          <a:prstGeom prst="rect">
            <a:avLst/>
          </a:prstGeom>
          <a:solidFill>
            <a:schemeClr val="bg1"/>
          </a:solidFill>
          <a:ln>
            <a:solidFill>
              <a:srgbClr val="BE38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BE384B"/>
                </a:solidFill>
                <a:cs typeface="Arial Narrow"/>
              </a:rPr>
              <a:t>App</a:t>
            </a:r>
            <a:endParaRPr lang="en-US" altLang="zh-CN" sz="1400" dirty="0">
              <a:solidFill>
                <a:srgbClr val="BE384B"/>
              </a:solidFill>
              <a:cs typeface="Arial Narrow"/>
            </a:endParaRPr>
          </a:p>
        </p:txBody>
      </p:sp>
      <p:sp>
        <p:nvSpPr>
          <p:cNvPr id="8" name="Rectangle 23"/>
          <p:cNvSpPr/>
          <p:nvPr/>
        </p:nvSpPr>
        <p:spPr>
          <a:xfrm>
            <a:off x="4619836" y="5755541"/>
            <a:ext cx="662281" cy="228874"/>
          </a:xfrm>
          <a:prstGeom prst="rect">
            <a:avLst/>
          </a:prstGeom>
          <a:solidFill>
            <a:schemeClr val="bg1"/>
          </a:solidFill>
          <a:ln>
            <a:solidFill>
              <a:srgbClr val="BE38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BE384B"/>
                </a:solidFill>
                <a:cs typeface="Arial Narrow"/>
              </a:rPr>
              <a:t>Client</a:t>
            </a:r>
            <a:endParaRPr lang="en-US" altLang="zh-CN" sz="1600" dirty="0">
              <a:solidFill>
                <a:srgbClr val="BE384B"/>
              </a:solidFill>
              <a:cs typeface="Arial Narrow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5288371" y="5863553"/>
            <a:ext cx="936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6290229" y="5863553"/>
            <a:ext cx="1662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224475" y="5611526"/>
            <a:ext cx="1083444" cy="719407"/>
          </a:xfrm>
          <a:prstGeom prst="rect">
            <a:avLst/>
          </a:prstGeom>
        </p:spPr>
      </p:pic>
      <p:pic>
        <p:nvPicPr>
          <p:cNvPr id="13" name="Picture 1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952667" y="5611525"/>
            <a:ext cx="668536" cy="543116"/>
          </a:xfrm>
          <a:prstGeom prst="rect">
            <a:avLst/>
          </a:prstGeom>
        </p:spPr>
      </p:pic>
      <p:sp>
        <p:nvSpPr>
          <p:cNvPr id="14" name="Rectangle 27"/>
          <p:cNvSpPr/>
          <p:nvPr/>
        </p:nvSpPr>
        <p:spPr>
          <a:xfrm>
            <a:off x="6224475" y="5179477"/>
            <a:ext cx="1296144" cy="216024"/>
          </a:xfrm>
          <a:prstGeom prst="rect">
            <a:avLst/>
          </a:prstGeom>
          <a:solidFill>
            <a:srgbClr val="BE384B"/>
          </a:solidFill>
          <a:ln>
            <a:solidFill>
              <a:srgbClr val="BE38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Arial Narrow"/>
              </a:rPr>
              <a:t>Core</a:t>
            </a:r>
            <a:endParaRPr lang="en-US" sz="1400" dirty="0">
              <a:solidFill>
                <a:schemeClr val="bg1"/>
              </a:solidFill>
              <a:cs typeface="Arial Narrow"/>
            </a:endParaRPr>
          </a:p>
        </p:txBody>
      </p:sp>
      <p:cxnSp>
        <p:nvCxnSpPr>
          <p:cNvPr id="15" name="直线连接符 14"/>
          <p:cNvCxnSpPr>
            <a:stCxn id="7" idx="2"/>
            <a:endCxn id="13" idx="0"/>
          </p:cNvCxnSpPr>
          <p:nvPr/>
        </p:nvCxnSpPr>
        <p:spPr>
          <a:xfrm>
            <a:off x="8286935" y="4963453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3"/>
          <p:cNvSpPr/>
          <p:nvPr/>
        </p:nvSpPr>
        <p:spPr>
          <a:xfrm>
            <a:off x="6224475" y="4603413"/>
            <a:ext cx="1296144" cy="432048"/>
          </a:xfrm>
          <a:prstGeom prst="rect">
            <a:avLst/>
          </a:prstGeom>
          <a:solidFill>
            <a:schemeClr val="bg1"/>
          </a:solidFill>
          <a:ln>
            <a:solidFill>
              <a:srgbClr val="BE38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BE384B"/>
                </a:solidFill>
                <a:cs typeface="Arial Narrow"/>
              </a:rPr>
              <a:t>Offloaded</a:t>
            </a:r>
            <a:r>
              <a:rPr lang="zh-CN" altLang="en-US" sz="1400" dirty="0">
                <a:solidFill>
                  <a:srgbClr val="BE384B"/>
                </a:solidFill>
                <a:cs typeface="Arial Narrow"/>
              </a:rPr>
              <a:t> </a:t>
            </a:r>
            <a:endParaRPr lang="en-US" altLang="zh-CN" sz="1400" dirty="0">
              <a:solidFill>
                <a:srgbClr val="BE384B"/>
              </a:solidFill>
              <a:cs typeface="Arial Narrow"/>
            </a:endParaRPr>
          </a:p>
          <a:p>
            <a:pPr algn="ctr"/>
            <a:r>
              <a:rPr lang="en-US" altLang="zh-CN" sz="1400" dirty="0">
                <a:solidFill>
                  <a:srgbClr val="BE384B"/>
                </a:solidFill>
                <a:cs typeface="Arial Narrow"/>
              </a:rPr>
              <a:t>App</a:t>
            </a:r>
            <a:r>
              <a:rPr lang="zh-CN" altLang="en-US" sz="1400" dirty="0">
                <a:solidFill>
                  <a:srgbClr val="BE384B"/>
                </a:solidFill>
                <a:cs typeface="Arial Narrow"/>
              </a:rPr>
              <a:t> </a:t>
            </a:r>
            <a:r>
              <a:rPr lang="en-US" altLang="zh-CN" sz="1400" dirty="0">
                <a:solidFill>
                  <a:srgbClr val="BE384B"/>
                </a:solidFill>
                <a:cs typeface="Arial Narrow"/>
              </a:rPr>
              <a:t>Logic</a:t>
            </a:r>
            <a:endParaRPr lang="en-US" altLang="zh-CN" sz="1400" dirty="0">
              <a:solidFill>
                <a:srgbClr val="BE384B"/>
              </a:solidFill>
              <a:cs typeface="Arial Narrow"/>
            </a:endParaRPr>
          </a:p>
        </p:txBody>
      </p:sp>
      <p:cxnSp>
        <p:nvCxnSpPr>
          <p:cNvPr id="18" name="直线连接符 17"/>
          <p:cNvCxnSpPr>
            <a:stCxn id="17" idx="2"/>
            <a:endCxn id="14" idx="0"/>
          </p:cNvCxnSpPr>
          <p:nvPr/>
        </p:nvCxnSpPr>
        <p:spPr>
          <a:xfrm>
            <a:off x="6872547" y="5035461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6872547" y="5395501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6152467" y="4467781"/>
            <a:ext cx="1440160" cy="186382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84205" y="58553"/>
            <a:ext cx="8434778" cy="1257228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趋势</a:t>
            </a:r>
            <a:r>
              <a:rPr kumimoji="1" lang="en-US" altLang="zh-CN" dirty="0"/>
              <a:t># 6</a:t>
            </a:r>
            <a:r>
              <a:rPr kumimoji="1" lang="zh-CN" altLang="en-US" dirty="0"/>
              <a:t>：从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为中心到</a:t>
            </a:r>
            <a:r>
              <a:rPr kumimoji="1" lang="en-US" altLang="zh-CN" dirty="0"/>
              <a:t>DSA</a:t>
            </a:r>
            <a:r>
              <a:rPr kumimoji="1" lang="zh-CN" altLang="en-US" dirty="0"/>
              <a:t>与智能设备崛起，需要重构系统软件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926" y="2787050"/>
            <a:ext cx="7886700" cy="1325563"/>
          </a:xfrm>
        </p:spPr>
        <p:txBody>
          <a:bodyPr/>
          <a:lstStyle/>
          <a:p>
            <a:r>
              <a:rPr kumimoji="1" lang="zh-CN" altLang="en-US" dirty="0"/>
              <a:t>计算机系统的</a:t>
            </a:r>
            <a:r>
              <a:rPr kumimoji="1" lang="zh-CN" altLang="en-US" dirty="0">
                <a:solidFill>
                  <a:srgbClr val="FF0000"/>
                </a:solidFill>
              </a:rPr>
              <a:t>黄金时期</a:t>
            </a:r>
            <a:r>
              <a:rPr kumimoji="1" lang="zh-CN" altLang="en-US" dirty="0"/>
              <a:t>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计算机系统研究的一些思考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当前计算机系统的一些趋势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计算机系统教学的挑战与实践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回顾与反思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69325" cy="47513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科学与工程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科学问题的还原方法：由复杂到简单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工程问题的综合方法：由简单到复杂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计算系统越来越复杂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工程问题发展的必然结果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得益于模块化和自动化自动化设计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构成计算系统的模块也越来越复杂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当一个模块（系统）成熟后可以成为黑盒子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后续工作就是将若干个黑盒子组装成功能更复杂的系统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361950" y="355600"/>
            <a:ext cx="8153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kern="0" dirty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技术上移现象</a:t>
            </a:r>
            <a:endParaRPr lang="zh-CN" altLang="en-US" kern="0" dirty="0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0" y="420688"/>
            <a:ext cx="287338" cy="57626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338" y="6437312"/>
            <a:ext cx="24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Source: </a:t>
            </a:r>
            <a:r>
              <a:rPr kumimoji="1" lang="zh-CN" altLang="en-US" dirty="0"/>
              <a:t>臧斌宇教授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69325" cy="47085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上浮</a:t>
            </a:r>
            <a:endParaRPr lang="en-US" altLang="zh-CN" sz="28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系统规模变大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>
                <a:latin typeface="宋体" panose="02010600030101010101" pitchFamily="2" charset="-122"/>
              </a:rPr>
              <a:t>面向整个互联网</a:t>
            </a:r>
            <a:endParaRPr lang="en-US" altLang="zh-CN" sz="20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越来越软件化</a:t>
            </a:r>
            <a:endParaRPr lang="en-US" altLang="zh-CN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下沉</a:t>
            </a:r>
            <a:endParaRPr lang="en-US" altLang="zh-CN" sz="28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规模变化不大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>
                <a:latin typeface="宋体" panose="02010600030101010101" pitchFamily="2" charset="-122"/>
              </a:rPr>
              <a:t>以计算机单机系统为主体</a:t>
            </a:r>
            <a:endParaRPr lang="en-US" altLang="zh-CN" sz="20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越来越硬件化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实际上是电子工程上移的结果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361950" y="355600"/>
            <a:ext cx="8153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kern="0" dirty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传统计算机课程的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上浮</a:t>
            </a:r>
            <a:r>
              <a:rPr lang="zh-CN" altLang="en-US" kern="0" dirty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与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下沉</a:t>
            </a:r>
            <a:endParaRPr lang="zh-CN" altLang="en-US" kern="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0" y="420688"/>
            <a:ext cx="287338" cy="57626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338" y="6437312"/>
            <a:ext cx="24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Source: </a:t>
            </a:r>
            <a:r>
              <a:rPr kumimoji="1" lang="zh-CN" altLang="en-US" dirty="0"/>
              <a:t>臧斌宇教授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361950" y="355600"/>
            <a:ext cx="8153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kern="0" dirty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  <a:cs typeface="Verdana" panose="020B0604030504040204" pitchFamily="34" charset="0"/>
              </a:rPr>
              <a:t>复杂工程问题</a:t>
            </a:r>
            <a:endParaRPr lang="zh-CN" altLang="en-US" kern="0" dirty="0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  <a:cs typeface="Verdana" panose="020B0604030504040204" pitchFamily="34" charset="0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0" y="420688"/>
            <a:ext cx="287338" cy="57626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39"/>
          <p:cNvGrpSpPr/>
          <p:nvPr/>
        </p:nvGrpSpPr>
        <p:grpSpPr bwMode="auto">
          <a:xfrm>
            <a:off x="971882" y="1556512"/>
            <a:ext cx="5544054" cy="3672509"/>
            <a:chOff x="1079" y="930"/>
            <a:chExt cx="3510" cy="2591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3401" y="1369"/>
              <a:ext cx="1188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 algn="ctr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9" name="AutoShape 28"/>
            <p:cNvSpPr>
              <a:spLocks noChangeArrowheads="1"/>
            </p:cNvSpPr>
            <p:nvPr/>
          </p:nvSpPr>
          <p:spPr bwMode="auto">
            <a:xfrm>
              <a:off x="3401" y="2335"/>
              <a:ext cx="1188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 algn="ctr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079" y="1337"/>
              <a:ext cx="1188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 algn="ctr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>
              <a:off x="1079" y="2335"/>
              <a:ext cx="1188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 algn="ctr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2240" y="930"/>
              <a:ext cx="1184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 algn="ctr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2240" y="2741"/>
              <a:ext cx="1184" cy="780"/>
            </a:xfrm>
            <a:prstGeom prst="hexagon">
              <a:avLst>
                <a:gd name="adj" fmla="val 27049"/>
                <a:gd name="vf" fmla="val 115470"/>
              </a:avLst>
            </a:prstGeom>
            <a:noFill/>
            <a:ln w="38100">
              <a:solidFill>
                <a:srgbClr val="FF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+mn-ea"/>
              </a:endParaRPr>
            </a:p>
          </p:txBody>
        </p:sp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2110" y="1808"/>
              <a:ext cx="1431" cy="849"/>
            </a:xfrm>
            <a:prstGeom prst="hexagon">
              <a:avLst>
                <a:gd name="adj" fmla="val 27046"/>
                <a:gd name="vf" fmla="val 115470"/>
              </a:avLst>
            </a:prstGeom>
            <a:solidFill>
              <a:srgbClr val="F0F3F8"/>
            </a:solidFill>
            <a:ln w="38100">
              <a:solidFill>
                <a:srgbClr val="0070C0"/>
              </a:solidFill>
              <a:miter lim="800000"/>
            </a:ln>
          </p:spPr>
          <p:txBody>
            <a:bodyPr wrap="none" lIns="5760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280">
                <a:solidFill>
                  <a:srgbClr val="000000"/>
                </a:solidFill>
                <a:latin typeface="宋体" panose="02010600030101010101" pitchFamily="2" charset="-122"/>
                <a:ea typeface="黑体" panose="02010609060101010101" charset="-122"/>
              </a:endParaRPr>
            </a:p>
          </p:txBody>
        </p:sp>
        <p:sp>
          <p:nvSpPr>
            <p:cNvPr id="15" name="Text Box 34"/>
            <p:cNvSpPr txBox="1">
              <a:spLocks noChangeArrowheads="1"/>
            </p:cNvSpPr>
            <p:nvPr/>
          </p:nvSpPr>
          <p:spPr bwMode="auto">
            <a:xfrm flipH="1">
              <a:off x="2243" y="1953"/>
              <a:ext cx="1193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0"/>
                </a:spcBef>
                <a:buClr>
                  <a:srgbClr val="009999"/>
                </a:buClr>
                <a:buSzPct val="70000"/>
                <a:defRPr/>
              </a:pPr>
              <a:r>
                <a:rPr lang="zh-CN" altLang="zh-CN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运用深入的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spcBef>
                  <a:spcPts val="0"/>
                </a:spcBef>
                <a:buClr>
                  <a:srgbClr val="009999"/>
                </a:buClr>
                <a:buSzPct val="70000"/>
                <a:defRPr/>
              </a:pPr>
              <a:r>
                <a:rPr lang="zh-CN" altLang="zh-CN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工程原理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分析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2946032" y="1603680"/>
            <a:ext cx="16128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涉及多方面技术、工程和其它因素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4799599" y="2384048"/>
            <a:ext cx="15156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建立合适的抽象模型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4808283" y="3780522"/>
            <a:ext cx="1491909" cy="65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常用方法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不能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完全解决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2989494" y="4341514"/>
            <a:ext cx="1468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标准和规范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未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完全包含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187624" y="3729226"/>
            <a:ext cx="14129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相关利益不一致性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1418720" y="2492896"/>
            <a:ext cx="988990" cy="37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  <a:buClr>
                <a:srgbClr val="009999"/>
              </a:buClr>
              <a:buSzPct val="70000"/>
              <a:defRPr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综合性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6624642" y="2259433"/>
            <a:ext cx="2195830" cy="83099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1440"/>
              </a:spcBef>
              <a:buNone/>
            </a:pPr>
            <a:r>
              <a:rPr lang="zh-CN" altLang="en-US" sz="256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核心：</a:t>
            </a:r>
            <a:endParaRPr lang="en-US" altLang="zh-CN" sz="256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4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分析与运用</a:t>
            </a:r>
            <a:endParaRPr lang="en-US" altLang="zh-CN" sz="224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3" name="TextBox 20"/>
          <p:cNvSpPr txBox="1">
            <a:spLocks noChangeArrowheads="1"/>
          </p:cNvSpPr>
          <p:nvPr/>
        </p:nvSpPr>
        <p:spPr bwMode="auto">
          <a:xfrm>
            <a:off x="6624642" y="3551150"/>
            <a:ext cx="2195830" cy="89511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1440"/>
              </a:spcBef>
              <a:buNone/>
            </a:pPr>
            <a:r>
              <a:rPr lang="zh-CN" altLang="en-US" sz="256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同时：</a:t>
            </a:r>
            <a:endParaRPr lang="en-US" altLang="zh-CN" sz="256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  <a:p>
            <a:pPr algn="r" hangingPunct="1">
              <a:spcBef>
                <a:spcPts val="480"/>
              </a:spcBef>
              <a:buNone/>
            </a:pPr>
            <a:r>
              <a:rPr lang="zh-CN" altLang="en-US" sz="224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工程问题的复杂</a:t>
            </a:r>
            <a:endParaRPr lang="zh-CN" altLang="en-US" sz="224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7338" y="6437312"/>
            <a:ext cx="24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Source: </a:t>
            </a:r>
            <a:r>
              <a:rPr kumimoji="1" lang="zh-CN" altLang="en-US" dirty="0"/>
              <a:t>臧斌宇教授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9512" y="59993"/>
            <a:ext cx="7886700" cy="1325563"/>
          </a:xfrm>
        </p:spPr>
        <p:txBody>
          <a:bodyPr/>
          <a:lstStyle/>
          <a:p>
            <a:r>
              <a:rPr kumimoji="1" lang="zh-CN" altLang="en-US" dirty="0"/>
              <a:t>操作系统教学与实践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1186249"/>
            <a:ext cx="9144000" cy="54864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b="1" dirty="0"/>
              <a:t>教材：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现代操作系统：原理与实现</a:t>
            </a:r>
            <a:r>
              <a:rPr kumimoji="1" lang="en-US" altLang="zh-CN" dirty="0"/>
              <a:t>》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首本基于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ARM64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架构操作系统教材，涵盖学术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工业界经典与前沿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结合作者十年多在复旦大学、上海交大教学与在工业界实践体会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实践：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提供了一个简单的教学操作系统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ChCore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涵盖启动、内存管理、用户态进程、抢占多任务、文件系统与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Shell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基于微内核架构，可运行在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Hikey960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Raspi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QEMU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等平台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https://gitee.com/ipads-lab/chcore-lab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头歌（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educoder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https://www.educoder.net/paths/2665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体系：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MOOC +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在线课程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在线反馈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提供主要章节的课程教学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Slides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与教学视频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http://ipads.se.sjtu.edu.cn/courses/os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MOOC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kumimoji="1" lang="en-US" altLang="zh-CN" sz="1700" dirty="0"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https://www.cnmooc.org/portal/course/5610/14956.mooc</a:t>
            </a:r>
            <a:endParaRPr kumimoji="1"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在线反馈：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hlinkClick r:id="rId5"/>
              </a:rPr>
              <a:t>https://ipads.se.sjtu.edu.cn/mospi/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kumimoji="1"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4218" y="84439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190" y="4438084"/>
            <a:ext cx="1528810" cy="1693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计算机系统研究的一些思考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当前计算机系统的一些趋势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计算机系统教学的挑战与实践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回顾与反思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9300" y="6438900"/>
            <a:ext cx="215900" cy="177800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rgbClr val="898989"/>
                </a:solidFill>
                <a:latin typeface="Wingdings" panose="05000000000000000000" pitchFamily="18" charset="0"/>
                <a:ea typeface="+mn-ea"/>
                <a:cs typeface="Wingdings" panose="05000000000000000000" pitchFamily="18" charset="0"/>
              </a:rPr>
              <a:t></a:t>
            </a:r>
            <a:r>
              <a:rPr lang="en-US" altLang="zh-CN" sz="1200" dirty="0">
                <a:solidFill>
                  <a:srgbClr val="89898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1200" dirty="0">
              <a:solidFill>
                <a:srgbClr val="898989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685800" y="2396332"/>
            <a:ext cx="7747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en-US" altLang="zh-CN" sz="32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对社会和他人的贡献是检验成功的重要标准</a:t>
            </a:r>
            <a:endParaRPr lang="en-US" altLang="zh-CN" sz="320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025900" y="2959100"/>
            <a:ext cx="1066800" cy="342900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fontAlgn="auto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5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张晓东</a:t>
            </a:r>
            <a:endParaRPr lang="en-US" altLang="zh-CN" sz="2795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317" name="TextBox 1"/>
          <p:cNvSpPr txBox="1">
            <a:spLocks noChangeArrowheads="1"/>
          </p:cNvSpPr>
          <p:nvPr/>
        </p:nvSpPr>
        <p:spPr bwMode="auto">
          <a:xfrm>
            <a:off x="2959100" y="3479800"/>
            <a:ext cx="3200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 panose="02020603050405020304" pitchFamily="18" charset="0"/>
              </a:rPr>
              <a:t>计算机科学与工程系</a:t>
            </a:r>
            <a:endParaRPr lang="en-US" altLang="zh-CN" sz="27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314700" y="3987800"/>
            <a:ext cx="2489200" cy="342900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fontAlgn="auto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5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俄亥俄州立大学</a:t>
            </a:r>
            <a:endParaRPr lang="en-US" altLang="zh-CN" sz="2795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565400" y="4457700"/>
            <a:ext cx="3987800" cy="342900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 fontAlgn="auto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18" charset="0"/>
                <a:ea typeface="+mn-ea"/>
                <a:cs typeface="Calibri" panose="020F0502020204030204" pitchFamily="18" charset="0"/>
              </a:rPr>
              <a:t>(Ohio</a:t>
            </a:r>
            <a:r>
              <a:rPr lang="en-US" altLang="zh-CN" sz="2795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18" charset="0"/>
                <a:ea typeface="+mn-ea"/>
                <a:cs typeface="Calibri" panose="020F0502020204030204" pitchFamily="18" charset="0"/>
              </a:rPr>
              <a:t>State</a:t>
            </a:r>
            <a:r>
              <a:rPr lang="en-US" altLang="zh-CN" sz="2795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18" charset="0"/>
                <a:ea typeface="+mn-ea"/>
                <a:cs typeface="Calibri" panose="020F0502020204030204" pitchFamily="18" charset="0"/>
              </a:rPr>
              <a:t>University,</a:t>
            </a:r>
            <a:r>
              <a:rPr lang="en-US" altLang="zh-CN" sz="2795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18" charset="0"/>
                <a:ea typeface="+mn-ea"/>
                <a:cs typeface="Calibri" panose="020F0502020204030204" pitchFamily="18" charset="0"/>
              </a:rPr>
              <a:t>USA)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18" charset="0"/>
              <a:ea typeface="+mn-ea"/>
              <a:cs typeface="Calibri" panose="020F0502020204030204" pitchFamily="18" charset="0"/>
            </a:endParaRPr>
          </a:p>
        </p:txBody>
      </p:sp>
      <p:pic>
        <p:nvPicPr>
          <p:cNvPr id="1026" name="Picture 2" descr="http://web.cse.ohio-state.edu/%7Ezhang/Zhang-photo-office-bw-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619625"/>
            <a:ext cx="23622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328228" y="6566682"/>
            <a:ext cx="281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CCF</a:t>
            </a:r>
            <a:r>
              <a:rPr kumimoji="1" lang="zh-CN" altLang="en-US" dirty="0"/>
              <a:t>青年精英大会</a:t>
            </a:r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7708" y="187728"/>
            <a:ext cx="8847437" cy="1325563"/>
          </a:xfrm>
        </p:spPr>
        <p:txBody>
          <a:bodyPr/>
          <a:lstStyle/>
          <a:p>
            <a:r>
              <a:rPr kumimoji="1" lang="en-US" altLang="zh-CN" dirty="0"/>
              <a:t>1: </a:t>
            </a:r>
            <a:r>
              <a:rPr kumimoji="1" lang="zh-CN" altLang="en-US" dirty="0"/>
              <a:t>社区服务是实现自我价值、形成认知的重要途径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07" y="9327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社区服务可以扩展视野，从帮助社区的过程获得自我成长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07" y="1890976"/>
            <a:ext cx="8787198" cy="459490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ChinaSys</a:t>
            </a:r>
            <a:r>
              <a:rPr lang="zh-CN" altLang="en-US" dirty="0"/>
              <a:t>联合发起人 </a:t>
            </a:r>
            <a:r>
              <a:rPr lang="en-US" altLang="zh-CN" dirty="0"/>
              <a:t>(2011), ACM </a:t>
            </a:r>
            <a:r>
              <a:rPr lang="en-US" altLang="zh-CN" dirty="0" err="1"/>
              <a:t>ChinaSys</a:t>
            </a:r>
            <a:r>
              <a:rPr lang="en-US" altLang="zh-CN" dirty="0"/>
              <a:t> </a:t>
            </a:r>
            <a:r>
              <a:rPr lang="zh-CN" altLang="en-US" dirty="0"/>
              <a:t>主席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《</a:t>
            </a:r>
            <a:r>
              <a:rPr lang="en-US" altLang="zh-CN" dirty="0" err="1"/>
              <a:t>Commnuications</a:t>
            </a:r>
            <a:r>
              <a:rPr lang="en-US" altLang="zh-CN" dirty="0"/>
              <a:t> of the ACM》</a:t>
            </a:r>
            <a:r>
              <a:rPr lang="zh-CN" altLang="en-US" dirty="0"/>
              <a:t>中国首位编委、领域主席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ACM SOSP 2017</a:t>
            </a:r>
            <a:r>
              <a:rPr lang="zh-CN" altLang="en-US" dirty="0"/>
              <a:t>大会主席 </a:t>
            </a:r>
            <a:r>
              <a:rPr lang="en-US" altLang="zh-CN" dirty="0"/>
              <a:t>(w/ </a:t>
            </a:r>
            <a:r>
              <a:rPr lang="en-US" altLang="zh-CN" dirty="0" err="1"/>
              <a:t>Lidong</a:t>
            </a:r>
            <a:r>
              <a:rPr lang="en-US" altLang="zh-CN" dirty="0"/>
              <a:t> </a:t>
            </a:r>
            <a:r>
              <a:rPr lang="en-US" altLang="zh-CN" dirty="0" err="1"/>
              <a:t>Zhou@MSR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ACM </a:t>
            </a:r>
            <a:r>
              <a:rPr lang="en-US" altLang="zh-CN" dirty="0" err="1"/>
              <a:t>APSys</a:t>
            </a:r>
            <a:r>
              <a:rPr lang="zh-CN" altLang="en-US" dirty="0"/>
              <a:t>指导委员会主席</a:t>
            </a:r>
            <a:r>
              <a:rPr lang="en-US" altLang="zh-CN" dirty="0"/>
              <a:t>(2015-2019, w/ Lorenzo </a:t>
            </a:r>
            <a:r>
              <a:rPr lang="en-US" altLang="zh-CN" dirty="0" err="1"/>
              <a:t>Alvisi@Cornell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PC: SOSP, </a:t>
            </a:r>
            <a:r>
              <a:rPr lang="en-US" altLang="zh-CN" dirty="0" err="1"/>
              <a:t>EuroSys</a:t>
            </a:r>
            <a:r>
              <a:rPr lang="en-US" altLang="zh-CN" dirty="0"/>
              <a:t>, FAST, </a:t>
            </a:r>
            <a:r>
              <a:rPr lang="en-US" altLang="zh-CN" dirty="0" err="1"/>
              <a:t>Usenix</a:t>
            </a:r>
            <a:r>
              <a:rPr lang="en-US" altLang="zh-CN" dirty="0"/>
              <a:t> ATC, ISCA, ASPLOS, Oakland, CCS, </a:t>
            </a:r>
            <a:r>
              <a:rPr lang="en-US" altLang="zh-CN" dirty="0" err="1"/>
              <a:t>PPoPP</a:t>
            </a:r>
            <a:r>
              <a:rPr lang="zh-CN" altLang="en-US" dirty="0"/>
              <a:t>，</a:t>
            </a:r>
            <a:r>
              <a:rPr lang="en-US" altLang="zh-CN" dirty="0"/>
              <a:t>etc. 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78" y="107927"/>
            <a:ext cx="7886700" cy="1325563"/>
          </a:xfrm>
        </p:spPr>
        <p:txBody>
          <a:bodyPr/>
          <a:lstStyle/>
          <a:p>
            <a:r>
              <a:rPr lang="zh-CN" altLang="en-US" dirty="0"/>
              <a:t>计算机系统研究的一些误解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78" y="1825625"/>
            <a:ext cx="8081772" cy="4351338"/>
          </a:xfrm>
        </p:spPr>
        <p:txBody>
          <a:bodyPr/>
          <a:lstStyle/>
          <a:p>
            <a:r>
              <a:rPr lang="zh-CN" altLang="en-US" dirty="0"/>
              <a:t>我们构建有用的东西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只是工程，没有科学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仅仅是一些</a:t>
            </a:r>
            <a:r>
              <a:rPr lang="en-US" altLang="zh-CN" dirty="0"/>
              <a:t>Hacking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10288" y="5669132"/>
            <a:ext cx="41399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Credit: someone claimed to first seen at the door of MIT Laboratory. But I didn’t see it when I was a visiting scientist here. This figure is adjusted from http://weknowmemes.com/2012/05/theory-is-when-you-know-everything-but-nothing-works/</a:t>
            </a:r>
            <a:endParaRPr lang="en-US" sz="9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2671" r="7770" b="31881"/>
          <a:stretch>
            <a:fillRect/>
          </a:stretch>
        </p:blipFill>
        <p:spPr>
          <a:xfrm>
            <a:off x="4738209" y="1564202"/>
            <a:ext cx="4212031" cy="362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5635"/>
            <a:ext cx="8515350" cy="1325563"/>
          </a:xfrm>
        </p:spPr>
        <p:txBody>
          <a:bodyPr/>
          <a:lstStyle/>
          <a:p>
            <a:r>
              <a:rPr lang="en-US" altLang="zh-CN" dirty="0"/>
              <a:t>2: </a:t>
            </a:r>
            <a:r>
              <a:rPr lang="zh-CN" altLang="en-US" dirty="0"/>
              <a:t>研究是曲折的：前途是光明的</a:t>
            </a:r>
            <a:endParaRPr lang="en-US" dirty="0"/>
          </a:p>
        </p:txBody>
      </p:sp>
      <p:pic>
        <p:nvPicPr>
          <p:cNvPr id="9218" name="Picture 2" descr="Figure 2. The Objective and Nurturing Schemas of Resear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90689"/>
            <a:ext cx="8515350" cy="399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0" y="6488668"/>
            <a:ext cx="884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Source: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Molecular cell 2009.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 to choose a good scientific problem.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11936" y="5854631"/>
            <a:ext cx="512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Enjoy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the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process,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not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only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the result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8" y="0"/>
            <a:ext cx="8562023" cy="1325563"/>
          </a:xfrm>
        </p:spPr>
        <p:txBody>
          <a:bodyPr/>
          <a:lstStyle/>
          <a:p>
            <a:r>
              <a:rPr kumimoji="1" lang="en-US" altLang="zh-CN" dirty="0" err="1"/>
              <a:t>AMPLab</a:t>
            </a:r>
            <a:r>
              <a:rPr kumimoji="1" lang="zh-CN" altLang="en-US" dirty="0"/>
              <a:t>的故事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做有用的系统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9388" y="2494103"/>
            <a:ext cx="6280734" cy="775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Rejected for 2 years before accepted by NSDI’11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21" y="3842588"/>
            <a:ext cx="66579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2" y="5053659"/>
            <a:ext cx="30099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2" y="5610871"/>
            <a:ext cx="6632106" cy="1090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2856467" y="6320484"/>
            <a:ext cx="419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0967" y="6680463"/>
            <a:ext cx="2324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42" name="Picture 2" descr="Apache Spar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1" y="1067736"/>
            <a:ext cx="1713127" cy="89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2319388" y="1334606"/>
            <a:ext cx="6638437" cy="809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Rejected for 2 years before accepted by NSDI’12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9218" name="Picture 2" descr="Apache Meso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4" y="2455157"/>
            <a:ext cx="2136140" cy="74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666" y="0"/>
            <a:ext cx="7886700" cy="1325563"/>
          </a:xfrm>
        </p:spPr>
        <p:txBody>
          <a:bodyPr/>
          <a:lstStyle/>
          <a:p>
            <a:r>
              <a:rPr kumimoji="1" lang="en-US" altLang="zh-CN" dirty="0"/>
              <a:t>3: </a:t>
            </a:r>
            <a:r>
              <a:rPr kumimoji="1" lang="zh-CN" altLang="en-US" dirty="0"/>
              <a:t>管理好时间与预期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557" y="1424416"/>
            <a:ext cx="8365524" cy="411141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我将研究分为三类，对应不同时间周期：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#1</a:t>
            </a:r>
            <a:r>
              <a:rPr kumimoji="1" lang="zh-CN" altLang="en-US" dirty="0"/>
              <a:t>：突发想法型研究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较短时间内完成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#2</a:t>
            </a:r>
            <a:r>
              <a:rPr kumimoji="1" lang="zh-CN" altLang="en-US" dirty="0"/>
              <a:t>：系统性研究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较长时间完成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#3</a:t>
            </a:r>
            <a:r>
              <a:rPr kumimoji="1" lang="zh-CN" altLang="en-US" dirty="0"/>
              <a:t>：理论与难题突破型研究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较长时间完成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不同的研究类型对应不同的时间周期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避免用</a:t>
            </a:r>
            <a:r>
              <a:rPr kumimoji="1" lang="en-US" altLang="zh-CN" dirty="0"/>
              <a:t>#2</a:t>
            </a:r>
            <a:r>
              <a:rPr kumimoji="1" lang="zh-CN" altLang="en-US" dirty="0"/>
              <a:t>或</a:t>
            </a:r>
            <a:r>
              <a:rPr kumimoji="1" lang="en-US" altLang="zh-CN" dirty="0"/>
              <a:t>#3</a:t>
            </a:r>
            <a:r>
              <a:rPr kumimoji="1" lang="zh-CN" altLang="en-US" dirty="0"/>
              <a:t>的时间周期去做</a:t>
            </a:r>
            <a:r>
              <a:rPr kumimoji="1" lang="en-US" altLang="zh-CN" dirty="0"/>
              <a:t>#1</a:t>
            </a:r>
            <a:r>
              <a:rPr kumimoji="1" lang="zh-CN" altLang="en-US" dirty="0"/>
              <a:t>的事情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做</a:t>
            </a:r>
            <a:r>
              <a:rPr kumimoji="1" lang="en-US" altLang="zh-CN" dirty="0"/>
              <a:t>#2</a:t>
            </a:r>
            <a:r>
              <a:rPr kumimoji="1" lang="zh-CN" altLang="en-US" dirty="0"/>
              <a:t>或</a:t>
            </a:r>
            <a:r>
              <a:rPr kumimoji="1" lang="en-US" altLang="zh-CN" dirty="0"/>
              <a:t>#3</a:t>
            </a:r>
            <a:r>
              <a:rPr kumimoji="1" lang="zh-CN" altLang="en-US" dirty="0"/>
              <a:t>的研究要注意不断有中间结果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058" y="0"/>
            <a:ext cx="8430006" cy="1325563"/>
          </a:xfrm>
        </p:spPr>
        <p:txBody>
          <a:bodyPr/>
          <a:lstStyle/>
          <a:p>
            <a:r>
              <a:rPr kumimoji="1" lang="en-US" altLang="zh-CN" dirty="0"/>
              <a:t>4: </a:t>
            </a:r>
            <a:r>
              <a:rPr kumimoji="1" lang="zh-CN" altLang="en-US" dirty="0"/>
              <a:t>逐步聚焦研究并构建个人标签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983" y="1758049"/>
            <a:ext cx="8782422" cy="4843589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我的博士与青椒期间</a:t>
            </a:r>
            <a:r>
              <a:rPr kumimoji="1" lang="en-US" altLang="zh-CN" sz="3200" dirty="0"/>
              <a:t>:</a:t>
            </a:r>
            <a:r>
              <a:rPr kumimoji="1" lang="zh-CN" altLang="en-US" sz="3200" dirty="0"/>
              <a:t> 研究不大聚焦，缺乏重心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好的论文并不代表好的成果与影响力</a:t>
            </a:r>
            <a:endParaRPr kumimoji="1" lang="en-US" altLang="zh-CN" sz="2800" dirty="0"/>
          </a:p>
          <a:p>
            <a:pPr lvl="1"/>
            <a:endParaRPr kumimoji="1" lang="en-US" altLang="zh-CN" sz="2800" dirty="0"/>
          </a:p>
          <a:p>
            <a:r>
              <a:rPr kumimoji="1" lang="zh-CN" altLang="en-US" sz="3200" dirty="0"/>
              <a:t>一位资深教授曾问我：如果有人提到一个领域，他是否能想起你？</a:t>
            </a:r>
            <a:endParaRPr kumimoji="1" lang="en-US" altLang="zh-CN" sz="3200" dirty="0"/>
          </a:p>
          <a:p>
            <a:pPr marL="914400" lvl="2" indent="0">
              <a:buNone/>
            </a:pPr>
            <a:endParaRPr kumimoji="1" lang="en-US" altLang="zh-CN" sz="2400" dirty="0"/>
          </a:p>
          <a:p>
            <a:pPr marL="914400" lvl="2" indent="0">
              <a:buNone/>
            </a:pPr>
            <a:endParaRPr kumimoji="1" lang="en-US" altLang="zh-CN" sz="2400" dirty="0"/>
          </a:p>
          <a:p>
            <a:r>
              <a:rPr kumimoji="1" lang="zh-CN" altLang="en-US" sz="3200" dirty="0"/>
              <a:t>更加聚焦在操作系统及相关领域</a:t>
            </a:r>
            <a:endParaRPr kumimoji="1" lang="en-US" altLang="zh-CN" sz="3200" dirty="0"/>
          </a:p>
          <a:p>
            <a:endParaRPr kumimoji="1" lang="zh-CN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0" y="130348"/>
            <a:ext cx="8404139" cy="1325563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：论文只是结果，更重要的是构筑研究与系统能力</a:t>
            </a:r>
            <a:endParaRPr lang="en-US" altLang="zh-CN" dirty="0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kumimoji="1"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Tx/>
              <a:buNone/>
            </a:pP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FontTx/>
              <a:buNone/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抛砖引玉</a:t>
            </a:r>
            <a:r>
              <a:rPr lang="zh-CN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buFontTx/>
              <a:buNone/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请多指教！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8283702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计算机系统研究：不仅仅是科学</a:t>
            </a:r>
            <a:endParaRPr 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6032" y="1544385"/>
            <a:ext cx="5132832" cy="44862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Science(</a:t>
            </a:r>
            <a:r>
              <a:rPr lang="en-US" sz="2800" dirty="0">
                <a:solidFill>
                  <a:schemeClr val="folHlink"/>
                </a:solidFill>
              </a:rPr>
              <a:t>results</a:t>
            </a:r>
            <a:r>
              <a:rPr lang="en-US" sz="2800" dirty="0"/>
              <a:t> research)</a:t>
            </a:r>
            <a:endParaRPr lang="en-US" sz="2800" dirty="0"/>
          </a:p>
          <a:p>
            <a:pPr marL="457200" lvl="1" indent="0">
              <a:buNone/>
            </a:pPr>
            <a:r>
              <a:rPr lang="en-US" dirty="0"/>
              <a:t>Measure and quantitate existing (natural) phenomenon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Building models to understand the world</a:t>
            </a:r>
            <a:endParaRPr lang="en-US" dirty="0"/>
          </a:p>
          <a:p>
            <a:pPr marL="40005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dirty="0"/>
              <a:t>Engineering(</a:t>
            </a:r>
            <a:r>
              <a:rPr lang="en-US" sz="2800" dirty="0">
                <a:solidFill>
                  <a:schemeClr val="folHlink"/>
                </a:solidFill>
              </a:rPr>
              <a:t>idea</a:t>
            </a:r>
            <a:r>
              <a:rPr lang="en-US" sz="2800" dirty="0"/>
              <a:t> research)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Building useful systems and tools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/>
              <a:t>Computer systems research: Science + Engineering + </a:t>
            </a:r>
            <a:r>
              <a:rPr lang="en-US" dirty="0">
                <a:solidFill>
                  <a:srgbClr val="FF0000"/>
                </a:solidFill>
              </a:rPr>
              <a:t>art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1924" y="1766698"/>
            <a:ext cx="3852076" cy="4187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11" y="365126"/>
            <a:ext cx="8404139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计算机系统研究：做有用的工作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8"/>
          <a:stretch>
            <a:fillRect/>
          </a:stretch>
        </p:blipFill>
        <p:spPr>
          <a:xfrm>
            <a:off x="2261286" y="3891315"/>
            <a:ext cx="4695568" cy="2527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1645" y="2125267"/>
            <a:ext cx="267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 build stuffs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4400552" y="2125267"/>
            <a:ext cx="267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with flexibility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1582346" y="3119440"/>
            <a:ext cx="23145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Reinvent a wheel!</a:t>
            </a:r>
            <a:endParaRPr lang="en-US" sz="2250" dirty="0"/>
          </a:p>
        </p:txBody>
      </p:sp>
      <p:sp>
        <p:nvSpPr>
          <p:cNvPr id="10" name="TextBox 9"/>
          <p:cNvSpPr txBox="1"/>
          <p:nvPr/>
        </p:nvSpPr>
        <p:spPr>
          <a:xfrm>
            <a:off x="4196954" y="3119440"/>
            <a:ext cx="333255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Invent an irrelevant wheel!</a:t>
            </a:r>
            <a:endParaRPr lang="en-US" sz="2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638" y="180060"/>
            <a:ext cx="8725415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计算机系统研究主要挑战：复杂性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7FB38-4DA8-4D40-A1B7-468F17DAFC82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3429001"/>
            <a:ext cx="1560461" cy="10081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72816"/>
            <a:ext cx="5256584" cy="41316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97030" y="6171684"/>
            <a:ext cx="758967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God never knows which instruction a computer will execute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391782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2011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年我在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MIT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上课时做的笔记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</a:fld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pic>
        <p:nvPicPr>
          <p:cNvPr id="23" name="Picture 4" descr="4527055_636433247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03032" y="1628776"/>
            <a:ext cx="5680211" cy="4260158"/>
          </a:xfrm>
          <a:prstGeom prst="snip2DiagRect">
            <a:avLst>
              <a:gd name="adj1" fmla="val 0"/>
              <a:gd name="adj2" fmla="val 18850"/>
            </a:avLst>
          </a:prstGeom>
          <a:noFill/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0" y="5427269"/>
            <a:ext cx="3089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GB" dirty="0"/>
              <a:t>授课老师</a:t>
            </a:r>
            <a:r>
              <a:rPr lang="zh-CN" altLang="en-US" dirty="0"/>
              <a:t>：</a:t>
            </a:r>
            <a:endParaRPr lang="en-GB" altLang="zh-CN" dirty="0"/>
          </a:p>
          <a:p>
            <a:r>
              <a:rPr lang="en-GB" altLang="zh-CN" dirty="0"/>
              <a:t>	Butler W. Lampson</a:t>
            </a:r>
            <a:endParaRPr lang="en-GB" altLang="zh-CN" dirty="0"/>
          </a:p>
          <a:p>
            <a:r>
              <a:rPr lang="en-US" altLang="zh-CN" dirty="0"/>
              <a:t>	1992</a:t>
            </a:r>
            <a:r>
              <a:rPr lang="zh-CN" altLang="en-GB" dirty="0"/>
              <a:t>年</a:t>
            </a:r>
            <a:r>
              <a:rPr lang="zh-CN" altLang="en-US" dirty="0"/>
              <a:t>图灵奖得主</a:t>
            </a:r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5070671" y="1628775"/>
            <a:ext cx="2359617" cy="172783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0" y="6444477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https://</a:t>
            </a:r>
            <a:r>
              <a:rPr lang="en-GB" altLang="zh-CN" sz="1200" dirty="0" err="1"/>
              <a:t>en.wikipedia.org</a:t>
            </a:r>
            <a:r>
              <a:rPr lang="en-GB" altLang="zh-CN" sz="1200" dirty="0"/>
              <a:t>/wiki/</a:t>
            </a:r>
            <a:r>
              <a:rPr lang="en-GB" altLang="zh-CN" sz="1200" dirty="0" err="1"/>
              <a:t>Butler_Lampson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0" y="1958955"/>
            <a:ext cx="1553818" cy="2326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13" y="80581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计算机系统的目标：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STEADY</a:t>
            </a:r>
            <a:r>
              <a:rPr lang="en-US" altLang="zh-CN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endParaRPr lang="zh-CN" altLang="en-US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20664" y="2869233"/>
            <a:ext cx="846653" cy="510778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性能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665351" y="2869233"/>
            <a:ext cx="846653" cy="510778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3431" y="2846984"/>
            <a:ext cx="846653" cy="510778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容错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16523" y="4256906"/>
            <a:ext cx="1181740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imple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23659" y="4261268"/>
            <a:ext cx="1149811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imely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694605" y="4273572"/>
            <a:ext cx="1330680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fficient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032063" y="4273572"/>
            <a:ext cx="1639945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daptable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690696" y="4275680"/>
            <a:ext cx="1890671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ependable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598896" y="4281515"/>
            <a:ext cx="1277399" cy="612934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en-US" altLang="zh-CN" sz="2100" dirty="0">
                <a:latin typeface="微软雅黑" panose="020B0503020204020204" charset="-122"/>
                <a:ea typeface="微软雅黑" panose="020B0503020204020204" charset="-122"/>
              </a:rPr>
              <a:t>ummy</a:t>
            </a:r>
            <a:endParaRPr lang="zh-CN" altLang="en-US" sz="2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线连接符 21"/>
          <p:cNvCxnSpPr>
            <a:stCxn id="30" idx="2"/>
            <a:endCxn id="17" idx="0"/>
          </p:cNvCxnSpPr>
          <p:nvPr/>
        </p:nvCxnSpPr>
        <p:spPr>
          <a:xfrm>
            <a:off x="1447452" y="3380011"/>
            <a:ext cx="651113" cy="88125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>
            <a:stCxn id="18" idx="0"/>
            <a:endCxn id="11" idx="2"/>
          </p:cNvCxnSpPr>
          <p:nvPr/>
        </p:nvCxnSpPr>
        <p:spPr>
          <a:xfrm flipH="1" flipV="1">
            <a:off x="3043991" y="3380011"/>
            <a:ext cx="315954" cy="89356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16" idx="0"/>
            <a:endCxn id="11" idx="2"/>
          </p:cNvCxnSpPr>
          <p:nvPr/>
        </p:nvCxnSpPr>
        <p:spPr>
          <a:xfrm flipV="1">
            <a:off x="907393" y="3380011"/>
            <a:ext cx="2136598" cy="87689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>
            <a:stCxn id="19" idx="0"/>
            <a:endCxn id="11" idx="2"/>
          </p:cNvCxnSpPr>
          <p:nvPr/>
        </p:nvCxnSpPr>
        <p:spPr>
          <a:xfrm flipH="1" flipV="1">
            <a:off x="3043991" y="3380011"/>
            <a:ext cx="1808045" cy="89356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21" idx="0"/>
            <a:endCxn id="14" idx="2"/>
          </p:cNvCxnSpPr>
          <p:nvPr/>
        </p:nvCxnSpPr>
        <p:spPr>
          <a:xfrm flipH="1" flipV="1">
            <a:off x="5088678" y="3380011"/>
            <a:ext cx="3148918" cy="90150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0" idx="0"/>
            <a:endCxn id="15" idx="2"/>
          </p:cNvCxnSpPr>
          <p:nvPr/>
        </p:nvCxnSpPr>
        <p:spPr>
          <a:xfrm flipV="1">
            <a:off x="6636032" y="3357762"/>
            <a:ext cx="280726" cy="91791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1024125" y="2869233"/>
            <a:ext cx="846653" cy="510778"/>
          </a:xfrm>
          <a:prstGeom prst="round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112047" y="6571435"/>
            <a:ext cx="57840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350" dirty="0"/>
              <a:t>[1]. Lampson, Butler. "Hints and Principles for Computer System Design." (2019).</a:t>
            </a:r>
            <a:endParaRPr lang="zh-CN" altLang="en-US" sz="1350" dirty="0"/>
          </a:p>
        </p:txBody>
      </p:sp>
      <p:cxnSp>
        <p:nvCxnSpPr>
          <p:cNvPr id="33" name="直线连接符 32"/>
          <p:cNvCxnSpPr/>
          <p:nvPr/>
        </p:nvCxnSpPr>
        <p:spPr>
          <a:xfrm flipH="1" flipV="1">
            <a:off x="5064255" y="3354473"/>
            <a:ext cx="1548848" cy="92120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/>
          <p:cNvSpPr>
            <a:spLocks noChangeArrowheads="1"/>
          </p:cNvSpPr>
          <p:nvPr/>
        </p:nvSpPr>
        <p:spPr bwMode="auto">
          <a:xfrm>
            <a:off x="7772400" y="0"/>
            <a:ext cx="1371600" cy="191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0" y="-17461"/>
            <a:ext cx="5365814" cy="1108073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计算机系统研究：</a:t>
            </a:r>
            <a:br>
              <a:rPr lang="en-US" altLang="zh-CN" sz="3200" dirty="0"/>
            </a:br>
            <a:r>
              <a:rPr lang="en-US" altLang="zh-CN" sz="3200" dirty="0"/>
              <a:t>    </a:t>
            </a:r>
            <a:r>
              <a:rPr lang="zh-CN" altLang="en-US" sz="3200" dirty="0"/>
              <a:t>深刻影响工业界</a:t>
            </a:r>
            <a:endParaRPr lang="zh-CN" altLang="en-US" sz="3200" dirty="0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441325" y="1041400"/>
          <a:ext cx="8259763" cy="584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" name="工作表" r:id="rId1" imgW="7461250" imgH="6071870" progId="Excel.Sheet.8">
                  <p:embed/>
                </p:oleObj>
              </mc:Choice>
              <mc:Fallback>
                <p:oleObj name="工作表" r:id="rId1" imgW="7461250" imgH="607187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1041400"/>
                        <a:ext cx="8259763" cy="584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矩形 4"/>
          <p:cNvSpPr>
            <a:spLocks noChangeArrowheads="1"/>
          </p:cNvSpPr>
          <p:nvPr/>
        </p:nvSpPr>
        <p:spPr bwMode="auto">
          <a:xfrm>
            <a:off x="7092950" y="153988"/>
            <a:ext cx="1881188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From Berkeley View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4340</Words>
  <Application>WPS 演示</Application>
  <PresentationFormat>全屏显示(4:3)</PresentationFormat>
  <Paragraphs>424</Paragraphs>
  <Slides>35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Arial Narrow</vt:lpstr>
      <vt:lpstr>Verdana</vt:lpstr>
      <vt:lpstr>Consolas</vt:lpstr>
      <vt:lpstr>黑体</vt:lpstr>
      <vt:lpstr>Wingdings</vt:lpstr>
      <vt:lpstr>Times New Roman</vt:lpstr>
      <vt:lpstr>Calibri</vt:lpstr>
      <vt:lpstr>Office Theme</vt:lpstr>
      <vt:lpstr>Excel.Sheet.8</vt:lpstr>
      <vt:lpstr>计算机系统研究与教学 的一些体会</vt:lpstr>
      <vt:lpstr>大纲	</vt:lpstr>
      <vt:lpstr>计算机系统研究的一些误解</vt:lpstr>
      <vt:lpstr>计算机系统研究：不仅仅是科学</vt:lpstr>
      <vt:lpstr>计算机系统研究：做有用的工作</vt:lpstr>
      <vt:lpstr>计算机系统研究主要挑战：复杂性</vt:lpstr>
      <vt:lpstr>2011年我在MIT上课时做的笔记</vt:lpstr>
      <vt:lpstr>计算机系统的目标：STEADY[1]</vt:lpstr>
      <vt:lpstr>计算机系统研究：     深刻影响工业界</vt:lpstr>
      <vt:lpstr>计算机系统研究：旺盛的学术界与工业界需求</vt:lpstr>
      <vt:lpstr>计算机系统研究的三大驱动力</vt:lpstr>
      <vt:lpstr>“埋头拉车” + “抬头看路”</vt:lpstr>
      <vt:lpstr>大纲	</vt:lpstr>
      <vt:lpstr>趋势1：从分层解耦到垂直整合，需要重新定义系统软件栈</vt:lpstr>
      <vt:lpstr>趋势2：后摩尔时代的三堵墙需要新的软硬件协同</vt:lpstr>
      <vt:lpstr>机遇：软硬协同解决后摩尔时代的三堵墙</vt:lpstr>
      <vt:lpstr>趋势3：基于数据驱动的软件优化方法 --从软件1.0到软件2.0</vt:lpstr>
      <vt:lpstr>趋势4：新时代应用模式的变化呼唤新的系统软件抽象与管理</vt:lpstr>
      <vt:lpstr>趋势#5：计算体系结构变化需要新的系统软件架构</vt:lpstr>
      <vt:lpstr>趋势# 6：从CPU为中心到DSA与智能设备崛起，需要重构系统软件</vt:lpstr>
      <vt:lpstr>计算机系统的黄金时期！</vt:lpstr>
      <vt:lpstr>大纲	</vt:lpstr>
      <vt:lpstr>PowerPoint 演示文稿</vt:lpstr>
      <vt:lpstr>PowerPoint 演示文稿</vt:lpstr>
      <vt:lpstr>PowerPoint 演示文稿</vt:lpstr>
      <vt:lpstr>操作系统教学与实践</vt:lpstr>
      <vt:lpstr>大纲	</vt:lpstr>
      <vt:lpstr>1: 社区服务是实现自我价值、形成认知的重要途径</vt:lpstr>
      <vt:lpstr>社区服务可以扩展视野，从帮助社区的过程获得自我成长</vt:lpstr>
      <vt:lpstr>2: 研究是曲折的：前途是光明的</vt:lpstr>
      <vt:lpstr>AMPLab的故事—做有用的系统</vt:lpstr>
      <vt:lpstr>3: 管理好时间与预期</vt:lpstr>
      <vt:lpstr>4: 逐步聚焦研究并构建个人标签</vt:lpstr>
      <vt:lpstr>5：论文只是结果，更重要的是构筑研究与系统能力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Haibo Chen</dc:creator>
  <cp:lastModifiedBy>张亚鹏</cp:lastModifiedBy>
  <cp:revision>865</cp:revision>
  <dcterms:created xsi:type="dcterms:W3CDTF">2016-08-19T01:53:00Z</dcterms:created>
  <dcterms:modified xsi:type="dcterms:W3CDTF">2021-04-19T06:32:34Z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84C7E9167FEB4E079B69C35D7974273C</vt:lpwstr>
  </property>
  <property fmtid="{D5CDD505-2E9C-101B-9397-08002B2CF9AE}" pid="3" name="KSOProductBuildVer">
    <vt:lpwstr>2052-11.1.0.10463</vt:lpwstr>
  </property>
</Properties>
</file>